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3.xml" ContentType="application/vnd.openxmlformats-officedocument.drawingml.chart+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74" r:id="rId4"/>
    <p:sldId id="275" r:id="rId5"/>
    <p:sldId id="281" r:id="rId6"/>
    <p:sldId id="276" r:id="rId7"/>
    <p:sldId id="284" r:id="rId8"/>
    <p:sldId id="278" r:id="rId9"/>
    <p:sldId id="285" r:id="rId10"/>
    <p:sldId id="263" r:id="rId11"/>
    <p:sldId id="277" r:id="rId12"/>
    <p:sldId id="279" r:id="rId13"/>
    <p:sldId id="267" r:id="rId14"/>
    <p:sldId id="283" r:id="rId15"/>
    <p:sldId id="273" r:id="rId16"/>
    <p:sldId id="271" r:id="rId17"/>
    <p:sldId id="272" r:id="rId18"/>
    <p:sldId id="269" r:id="rId19"/>
    <p:sldId id="270" r:id="rId20"/>
    <p:sldId id="266" r:id="rId21"/>
    <p:sldId id="265" r:id="rId22"/>
    <p:sldId id="282" r:id="rId23"/>
    <p:sldId id="262" r:id="rId24"/>
    <p:sldId id="258" r:id="rId2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bmaster" initials="W"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8" autoAdjust="0"/>
    <p:restoredTop sz="94660" autoAdjust="0"/>
  </p:normalViewPr>
  <p:slideViewPr>
    <p:cSldViewPr snapToGrid="0">
      <p:cViewPr varScale="1">
        <p:scale>
          <a:sx n="74" d="100"/>
          <a:sy n="74" d="100"/>
        </p:scale>
        <p:origin x="-498"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40"/>
    </mc:Choice>
    <mc:Fallback>
      <c:style val="40"/>
    </mc:Fallback>
  </mc:AlternateContent>
  <c:clrMapOvr bg1="lt1" tx1="dk1" bg2="lt2" tx2="dk2" accent1="accent1" accent2="accent2" accent3="accent3" accent4="accent4" accent5="accent5" accent6="accent6" hlink="hlink" folHlink="folHlink"/>
  <c:chart>
    <c:title>
      <c:tx>
        <c:rich>
          <a:bodyPr/>
          <a:lstStyle/>
          <a:p>
            <a:pPr>
              <a:defRPr/>
            </a:pPr>
            <a:r>
              <a:rPr lang="en-US"/>
              <a:t>Histórico Producción Oro</a:t>
            </a:r>
          </a:p>
        </c:rich>
      </c:tx>
      <c:layout/>
      <c:overlay val="0"/>
    </c:title>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'20150926_105951_36'!$B$3</c:f>
              <c:strCache>
                <c:ptCount val="1"/>
                <c:pt idx="0">
                  <c:v>Toneladas</c:v>
                </c:pt>
              </c:strCache>
            </c:strRef>
          </c:tx>
          <c:invertIfNegative val="0"/>
          <c:cat>
            <c:strRef>
              <c:f>'20150926_105951_36'!$A$4:$A$87</c:f>
              <c:strCache>
                <c:ptCount val="5"/>
                <c:pt idx="0">
                  <c:v> 2010</c:v>
                </c:pt>
                <c:pt idx="1">
                  <c:v> 2011</c:v>
                </c:pt>
                <c:pt idx="2">
                  <c:v> 2012</c:v>
                </c:pt>
                <c:pt idx="3">
                  <c:v> 2013</c:v>
                </c:pt>
                <c:pt idx="4">
                  <c:v> 2014</c:v>
                </c:pt>
              </c:strCache>
            </c:strRef>
          </c:cat>
          <c:val>
            <c:numRef>
              <c:f>'20150926_105951_36'!$B$4:$B$87</c:f>
              <c:numCache>
                <c:formatCode>#,##0.0</c:formatCode>
                <c:ptCount val="5"/>
                <c:pt idx="0">
                  <c:v>53.605657369999996</c:v>
                </c:pt>
                <c:pt idx="1">
                  <c:v>55.907832319999997</c:v>
                </c:pt>
                <c:pt idx="2">
                  <c:v>66.177598459999999</c:v>
                </c:pt>
                <c:pt idx="3">
                  <c:v>55.744998359999997</c:v>
                </c:pt>
                <c:pt idx="4">
                  <c:v>57.014762170000004</c:v>
                </c:pt>
              </c:numCache>
            </c:numRef>
          </c:val>
        </c:ser>
        <c:dLbls>
          <c:showLegendKey val="0"/>
          <c:showVal val="0"/>
          <c:showCatName val="0"/>
          <c:showSerName val="0"/>
          <c:showPercent val="0"/>
          <c:showBubbleSize val="0"/>
        </c:dLbls>
        <c:gapWidth val="150"/>
        <c:shape val="box"/>
        <c:axId val="30095232"/>
        <c:axId val="30096768"/>
        <c:axId val="0"/>
      </c:bar3DChart>
      <c:catAx>
        <c:axId val="30095232"/>
        <c:scaling>
          <c:orientation val="minMax"/>
        </c:scaling>
        <c:delete val="0"/>
        <c:axPos val="b"/>
        <c:majorGridlines/>
        <c:numFmt formatCode="General" sourceLinked="0"/>
        <c:majorTickMark val="none"/>
        <c:minorTickMark val="none"/>
        <c:tickLblPos val="nextTo"/>
        <c:crossAx val="30096768"/>
        <c:crosses val="autoZero"/>
        <c:auto val="1"/>
        <c:lblAlgn val="ctr"/>
        <c:lblOffset val="100"/>
        <c:noMultiLvlLbl val="0"/>
      </c:catAx>
      <c:valAx>
        <c:axId val="30096768"/>
        <c:scaling>
          <c:orientation val="minMax"/>
        </c:scaling>
        <c:delete val="0"/>
        <c:axPos val="l"/>
        <c:majorGridlines/>
        <c:numFmt formatCode="#,##0.0" sourceLinked="1"/>
        <c:majorTickMark val="none"/>
        <c:minorTickMark val="none"/>
        <c:tickLblPos val="nextTo"/>
        <c:crossAx val="30095232"/>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title>
      <c:tx>
        <c:rich>
          <a:bodyPr/>
          <a:lstStyle/>
          <a:p>
            <a:pPr>
              <a:defRPr/>
            </a:pPr>
            <a:r>
              <a:rPr lang="en-US"/>
              <a:t>Producción de oro por Departamento</a:t>
            </a:r>
          </a:p>
        </c:rich>
      </c:tx>
      <c:layout/>
      <c:overlay val="0"/>
    </c:title>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'20150926_112909_76'!$B$3</c:f>
              <c:strCache>
                <c:ptCount val="1"/>
                <c:pt idx="0">
                  <c:v>1990</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'20150926_112909_76'!$B$4:$B$32</c:f>
            </c:numRef>
          </c:val>
        </c:ser>
        <c:ser>
          <c:idx val="1"/>
          <c:order val="1"/>
          <c:tx>
            <c:strRef>
              <c:f>'20150926_112909_76'!$C$3</c:f>
              <c:strCache>
                <c:ptCount val="1"/>
                <c:pt idx="0">
                  <c:v>1991</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'20150926_112909_76'!$C$4:$C$32</c:f>
            </c:numRef>
          </c:val>
        </c:ser>
        <c:ser>
          <c:idx val="2"/>
          <c:order val="2"/>
          <c:tx>
            <c:strRef>
              <c:f>'20150926_112909_76'!$D$3</c:f>
              <c:strCache>
                <c:ptCount val="1"/>
                <c:pt idx="0">
                  <c:v>1992</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'20150926_112909_76'!$D$4:$D$32</c:f>
            </c:numRef>
          </c:val>
        </c:ser>
        <c:ser>
          <c:idx val="3"/>
          <c:order val="3"/>
          <c:tx>
            <c:strRef>
              <c:f>'20150926_112909_76'!$E$3</c:f>
              <c:strCache>
                <c:ptCount val="1"/>
                <c:pt idx="0">
                  <c:v>1993</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'20150926_112909_76'!$E$4:$E$32</c:f>
            </c:numRef>
          </c:val>
        </c:ser>
        <c:ser>
          <c:idx val="4"/>
          <c:order val="4"/>
          <c:tx>
            <c:strRef>
              <c:f>'20150926_112909_76'!$F$3</c:f>
              <c:strCache>
                <c:ptCount val="1"/>
                <c:pt idx="0">
                  <c:v>1994</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'20150926_112909_76'!$F$4:$F$32</c:f>
            </c:numRef>
          </c:val>
        </c:ser>
        <c:ser>
          <c:idx val="5"/>
          <c:order val="5"/>
          <c:tx>
            <c:strRef>
              <c:f>'20150926_112909_76'!$G$3</c:f>
              <c:strCache>
                <c:ptCount val="1"/>
                <c:pt idx="0">
                  <c:v>1995</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'20150926_112909_76'!$G$4:$G$32</c:f>
            </c:numRef>
          </c:val>
        </c:ser>
        <c:ser>
          <c:idx val="6"/>
          <c:order val="6"/>
          <c:tx>
            <c:strRef>
              <c:f>'20150926_112909_76'!$H$3</c:f>
              <c:strCache>
                <c:ptCount val="1"/>
                <c:pt idx="0">
                  <c:v>1996</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'20150926_112909_76'!$H$4:$H$32</c:f>
            </c:numRef>
          </c:val>
        </c:ser>
        <c:ser>
          <c:idx val="7"/>
          <c:order val="7"/>
          <c:tx>
            <c:strRef>
              <c:f>'20150926_112909_76'!$I$3</c:f>
              <c:strCache>
                <c:ptCount val="1"/>
                <c:pt idx="0">
                  <c:v>1997</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'20150926_112909_76'!$I$4:$I$32</c:f>
            </c:numRef>
          </c:val>
        </c:ser>
        <c:ser>
          <c:idx val="8"/>
          <c:order val="8"/>
          <c:tx>
            <c:strRef>
              <c:f>'20150926_112909_76'!$J$3</c:f>
              <c:strCache>
                <c:ptCount val="1"/>
                <c:pt idx="0">
                  <c:v>1998</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'20150926_112909_76'!$J$4:$J$32</c:f>
            </c:numRef>
          </c:val>
        </c:ser>
        <c:ser>
          <c:idx val="9"/>
          <c:order val="9"/>
          <c:tx>
            <c:strRef>
              <c:f>'20150926_112909_76'!$K$3</c:f>
              <c:strCache>
                <c:ptCount val="1"/>
                <c:pt idx="0">
                  <c:v>1999</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'20150926_112909_76'!$K$4:$K$32</c:f>
            </c:numRef>
          </c:val>
        </c:ser>
        <c:ser>
          <c:idx val="10"/>
          <c:order val="10"/>
          <c:tx>
            <c:strRef>
              <c:f>'20150926_112909_76'!$L$3</c:f>
              <c:strCache>
                <c:ptCount val="1"/>
                <c:pt idx="0">
                  <c:v>2000</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'20150926_112909_76'!$L$4:$L$32</c:f>
            </c:numRef>
          </c:val>
        </c:ser>
        <c:ser>
          <c:idx val="11"/>
          <c:order val="11"/>
          <c:tx>
            <c:strRef>
              <c:f>'20150926_112909_76'!$M$3</c:f>
              <c:strCache>
                <c:ptCount val="1"/>
                <c:pt idx="0">
                  <c:v>2001</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'20150926_112909_76'!$M$4:$M$32</c:f>
            </c:numRef>
          </c:val>
        </c:ser>
        <c:ser>
          <c:idx val="12"/>
          <c:order val="12"/>
          <c:tx>
            <c:strRef>
              <c:f>'20150926_112909_76'!$N$3</c:f>
              <c:strCache>
                <c:ptCount val="1"/>
                <c:pt idx="0">
                  <c:v>2002</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'20150926_112909_76'!$N$4:$N$32</c:f>
            </c:numRef>
          </c:val>
        </c:ser>
        <c:ser>
          <c:idx val="13"/>
          <c:order val="13"/>
          <c:tx>
            <c:strRef>
              <c:f>'20150926_112909_76'!$O$3</c:f>
              <c:strCache>
                <c:ptCount val="1"/>
                <c:pt idx="0">
                  <c:v>2003</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'20150926_112909_76'!$O$4:$O$32</c:f>
            </c:numRef>
          </c:val>
        </c:ser>
        <c:ser>
          <c:idx val="14"/>
          <c:order val="14"/>
          <c:tx>
            <c:strRef>
              <c:f>'20150926_112909_76'!$P$3</c:f>
              <c:strCache>
                <c:ptCount val="1"/>
                <c:pt idx="0">
                  <c:v>2004</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'20150926_112909_76'!$P$4:$P$32</c:f>
            </c:numRef>
          </c:val>
        </c:ser>
        <c:ser>
          <c:idx val="15"/>
          <c:order val="15"/>
          <c:tx>
            <c:strRef>
              <c:f>'20150926_112909_76'!$Q$3</c:f>
              <c:strCache>
                <c:ptCount val="1"/>
                <c:pt idx="0">
                  <c:v>2005</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'20150926_112909_76'!$Q$4:$Q$32</c:f>
            </c:numRef>
          </c:val>
        </c:ser>
        <c:ser>
          <c:idx val="16"/>
          <c:order val="16"/>
          <c:tx>
            <c:strRef>
              <c:f>'20150926_112909_76'!$R$3</c:f>
              <c:strCache>
                <c:ptCount val="1"/>
                <c:pt idx="0">
                  <c:v>2006</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'20150926_112909_76'!$R$4:$R$32</c:f>
            </c:numRef>
          </c:val>
        </c:ser>
        <c:ser>
          <c:idx val="17"/>
          <c:order val="17"/>
          <c:tx>
            <c:strRef>
              <c:f>'20150926_112909_76'!$S$3</c:f>
              <c:strCache>
                <c:ptCount val="1"/>
                <c:pt idx="0">
                  <c:v>2007</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'20150926_112909_76'!$S$4:$S$32</c:f>
            </c:numRef>
          </c:val>
        </c:ser>
        <c:ser>
          <c:idx val="18"/>
          <c:order val="18"/>
          <c:tx>
            <c:strRef>
              <c:f>'20150926_112909_76'!$T$3</c:f>
              <c:strCache>
                <c:ptCount val="1"/>
                <c:pt idx="0">
                  <c:v>2008</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'20150926_112909_76'!$T$4:$T$32</c:f>
            </c:numRef>
          </c:val>
        </c:ser>
        <c:ser>
          <c:idx val="19"/>
          <c:order val="19"/>
          <c:tx>
            <c:strRef>
              <c:f>'20150926_112909_76'!$U$3</c:f>
              <c:strCache>
                <c:ptCount val="1"/>
                <c:pt idx="0">
                  <c:v>2009</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'20150926_112909_76'!$U$4:$U$32</c:f>
            </c:numRef>
          </c:val>
        </c:ser>
        <c:ser>
          <c:idx val="20"/>
          <c:order val="20"/>
          <c:tx>
            <c:strRef>
              <c:f>'20150926_112909_76'!$V$3</c:f>
              <c:strCache>
                <c:ptCount val="1"/>
                <c:pt idx="0">
                  <c:v>2.010</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'20150926_112909_76'!$V$4:$V$32</c:f>
            </c:numRef>
          </c:val>
        </c:ser>
        <c:ser>
          <c:idx val="21"/>
          <c:order val="21"/>
          <c:tx>
            <c:strRef>
              <c:f>'20150926_112909_76'!$W$3</c:f>
              <c:strCache>
                <c:ptCount val="1"/>
                <c:pt idx="0">
                  <c:v>2.011</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'20150926_112909_76'!$W$4:$W$32</c:f>
            </c:numRef>
          </c:val>
        </c:ser>
        <c:ser>
          <c:idx val="22"/>
          <c:order val="22"/>
          <c:tx>
            <c:strRef>
              <c:f>'20150926_112909_76'!$X$3</c:f>
              <c:strCache>
                <c:ptCount val="1"/>
                <c:pt idx="0">
                  <c:v>2.012</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'20150926_112909_76'!$X$4:$X$32</c:f>
            </c:numRef>
          </c:val>
        </c:ser>
        <c:ser>
          <c:idx val="23"/>
          <c:order val="23"/>
          <c:tx>
            <c:strRef>
              <c:f>'20150926_112909_76'!$Y$3</c:f>
              <c:strCache>
                <c:ptCount val="1"/>
                <c:pt idx="0">
                  <c:v>2.013</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'20150926_112909_76'!$Y$4:$Y$32</c:f>
              <c:numCache>
                <c:formatCode>#,##0.00</c:formatCode>
                <c:ptCount val="16"/>
                <c:pt idx="0">
                  <c:v>26.456880000000002</c:v>
                </c:pt>
                <c:pt idx="1">
                  <c:v>2.2383999999999999</c:v>
                </c:pt>
                <c:pt idx="2">
                  <c:v>1.7477100000000001</c:v>
                </c:pt>
                <c:pt idx="3">
                  <c:v>2.5000000000000001E-3</c:v>
                </c:pt>
                <c:pt idx="4">
                  <c:v>4.4354799999999992</c:v>
                </c:pt>
                <c:pt idx="5">
                  <c:v>15.15376</c:v>
                </c:pt>
                <c:pt idx="6">
                  <c:v>0.49249999999999999</c:v>
                </c:pt>
                <c:pt idx="7">
                  <c:v>0.16553999999999999</c:v>
                </c:pt>
                <c:pt idx="8">
                  <c:v>0.25645999999999997</c:v>
                </c:pt>
                <c:pt idx="9">
                  <c:v>3.58691</c:v>
                </c:pt>
                <c:pt idx="10">
                  <c:v>9.5399999999999999E-3</c:v>
                </c:pt>
                <c:pt idx="11">
                  <c:v>3.0870000000000002E-2</c:v>
                </c:pt>
                <c:pt idx="12">
                  <c:v>0.18428</c:v>
                </c:pt>
                <c:pt idx="13">
                  <c:v>4.863E-2</c:v>
                </c:pt>
                <c:pt idx="14">
                  <c:v>0.27616000000000002</c:v>
                </c:pt>
                <c:pt idx="15">
                  <c:v>0.65858000000000005</c:v>
                </c:pt>
              </c:numCache>
            </c:numRef>
          </c:val>
        </c:ser>
        <c:ser>
          <c:idx val="24"/>
          <c:order val="24"/>
          <c:tx>
            <c:strRef>
              <c:f>'20150926_112909_76'!$Z$3</c:f>
              <c:strCache>
                <c:ptCount val="1"/>
                <c:pt idx="0">
                  <c:v>2.014</c:v>
                </c:pt>
              </c:strCache>
            </c:strRef>
          </c:tx>
          <c:invertIfNegative val="0"/>
          <c:cat>
            <c:strRef>
              <c:f>'20150926_112909_76'!$A$4:$A$32</c:f>
              <c:strCache>
                <c:ptCount val="16"/>
                <c:pt idx="0">
                  <c:v> ANTIOQUIA</c:v>
                </c:pt>
                <c:pt idx="1">
                  <c:v> BOLÍVAR</c:v>
                </c:pt>
                <c:pt idx="2">
                  <c:v> CALDAS</c:v>
                </c:pt>
                <c:pt idx="3">
                  <c:v> CAQUETÁ</c:v>
                </c:pt>
                <c:pt idx="4">
                  <c:v> CAUCA</c:v>
                </c:pt>
                <c:pt idx="5">
                  <c:v> CHOCÓ</c:v>
                </c:pt>
                <c:pt idx="6">
                  <c:v> CÓRDOBA</c:v>
                </c:pt>
                <c:pt idx="7">
                  <c:v> GUAINÍA</c:v>
                </c:pt>
                <c:pt idx="8">
                  <c:v> HUILA</c:v>
                </c:pt>
                <c:pt idx="9">
                  <c:v> NARIÑO</c:v>
                </c:pt>
                <c:pt idx="10">
                  <c:v> PUTUMAYO</c:v>
                </c:pt>
                <c:pt idx="11">
                  <c:v> QUINDIO</c:v>
                </c:pt>
                <c:pt idx="12">
                  <c:v> RISARALDA</c:v>
                </c:pt>
                <c:pt idx="13">
                  <c:v> SANTANDER</c:v>
                </c:pt>
                <c:pt idx="14">
                  <c:v> TOLIMA</c:v>
                </c:pt>
                <c:pt idx="15">
                  <c:v> V. CAUCA</c:v>
                </c:pt>
              </c:strCache>
            </c:strRef>
          </c:cat>
          <c:val>
            <c:numRef>
              <c:f>'20150926_112909_76'!$Z$4:$Z$32</c:f>
              <c:numCache>
                <c:formatCode>#,##0.00</c:formatCode>
                <c:ptCount val="16"/>
                <c:pt idx="0">
                  <c:v>28.09113</c:v>
                </c:pt>
                <c:pt idx="1">
                  <c:v>2.7461100000000003</c:v>
                </c:pt>
                <c:pt idx="2">
                  <c:v>2.0893099999999998</c:v>
                </c:pt>
                <c:pt idx="3">
                  <c:v>0</c:v>
                </c:pt>
                <c:pt idx="4">
                  <c:v>4.3144200000000001</c:v>
                </c:pt>
                <c:pt idx="5">
                  <c:v>11.317680000000001</c:v>
                </c:pt>
                <c:pt idx="6">
                  <c:v>0.49686000000000002</c:v>
                </c:pt>
                <c:pt idx="7">
                  <c:v>1.11894</c:v>
                </c:pt>
                <c:pt idx="8">
                  <c:v>0.10740000000000001</c:v>
                </c:pt>
                <c:pt idx="9">
                  <c:v>5.1876199999999999</c:v>
                </c:pt>
                <c:pt idx="10">
                  <c:v>2.086E-2</c:v>
                </c:pt>
                <c:pt idx="11">
                  <c:v>3.1149999999999997E-2</c:v>
                </c:pt>
                <c:pt idx="12">
                  <c:v>0.25555</c:v>
                </c:pt>
                <c:pt idx="13">
                  <c:v>0.27141000000000004</c:v>
                </c:pt>
                <c:pt idx="14">
                  <c:v>0.24784999999999999</c:v>
                </c:pt>
                <c:pt idx="15">
                  <c:v>0.71848199999999995</c:v>
                </c:pt>
              </c:numCache>
            </c:numRef>
          </c:val>
        </c:ser>
        <c:dLbls>
          <c:showLegendKey val="0"/>
          <c:showVal val="0"/>
          <c:showCatName val="0"/>
          <c:showSerName val="0"/>
          <c:showPercent val="0"/>
          <c:showBubbleSize val="0"/>
        </c:dLbls>
        <c:gapWidth val="150"/>
        <c:shape val="box"/>
        <c:axId val="32986624"/>
        <c:axId val="32988160"/>
        <c:axId val="0"/>
      </c:bar3DChart>
      <c:catAx>
        <c:axId val="32986624"/>
        <c:scaling>
          <c:orientation val="minMax"/>
        </c:scaling>
        <c:delete val="0"/>
        <c:axPos val="b"/>
        <c:majorGridlines/>
        <c:numFmt formatCode="General" sourceLinked="0"/>
        <c:majorTickMark val="out"/>
        <c:minorTickMark val="none"/>
        <c:tickLblPos val="nextTo"/>
        <c:crossAx val="32988160"/>
        <c:crosses val="autoZero"/>
        <c:auto val="1"/>
        <c:lblAlgn val="ctr"/>
        <c:lblOffset val="100"/>
        <c:noMultiLvlLbl val="0"/>
      </c:catAx>
      <c:valAx>
        <c:axId val="32988160"/>
        <c:scaling>
          <c:orientation val="minMax"/>
        </c:scaling>
        <c:delete val="0"/>
        <c:axPos val="l"/>
        <c:majorGridlines/>
        <c:title>
          <c:tx>
            <c:rich>
              <a:bodyPr rot="0" vert="wordArtVert"/>
              <a:lstStyle/>
              <a:p>
                <a:pPr>
                  <a:defRPr/>
                </a:pPr>
                <a:r>
                  <a:rPr lang="en-US" dirty="0" err="1" smtClean="0"/>
                  <a:t>Tonnes</a:t>
                </a:r>
                <a:endParaRPr lang="en-US" dirty="0"/>
              </a:p>
            </c:rich>
          </c:tx>
          <c:layout/>
          <c:overlay val="0"/>
        </c:title>
        <c:numFmt formatCode="#,##0.00" sourceLinked="1"/>
        <c:majorTickMark val="out"/>
        <c:minorTickMark val="none"/>
        <c:tickLblPos val="nextTo"/>
        <c:crossAx val="32986624"/>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pivotSource>
    <c:name>[Libro2.xlsx]Hoja1!Tabla dinámica1</c:name>
    <c:fmtId val="-1"/>
  </c:pivotSource>
  <c:chart>
    <c:title>
      <c:tx>
        <c:rich>
          <a:bodyPr/>
          <a:lstStyle/>
          <a:p>
            <a:pPr>
              <a:defRPr/>
            </a:pPr>
            <a:r>
              <a:rPr lang="en-US"/>
              <a:t>XQUADRA S.A.S</a:t>
            </a:r>
          </a:p>
          <a:p>
            <a:pPr>
              <a:defRPr/>
            </a:pPr>
            <a:r>
              <a:rPr lang="en-US"/>
              <a:t>INGRESOS</a:t>
            </a:r>
          </a:p>
        </c:rich>
      </c:tx>
      <c:layout/>
      <c:overlay val="0"/>
    </c:title>
    <c:autoTitleDeleted val="0"/>
    <c:pivotFmts>
      <c:pivotFmt>
        <c:idx val="0"/>
      </c:pivotFmt>
      <c:pivotFmt>
        <c:idx val="1"/>
      </c:pivotFmt>
      <c:pivotFmt>
        <c:idx val="2"/>
        <c:dLbl>
          <c:idx val="0"/>
          <c:spPr/>
          <c:txPr>
            <a:bodyPr/>
            <a:lstStyle/>
            <a:p>
              <a:pPr>
                <a:defRPr/>
              </a:pPr>
              <a:endParaRPr lang="es-CO"/>
            </a:p>
          </c:txPr>
          <c:showLegendKey val="0"/>
          <c:showVal val="1"/>
          <c:showCatName val="0"/>
          <c:showSerName val="0"/>
          <c:showPercent val="0"/>
          <c:showBubbleSize val="0"/>
        </c:dLbl>
      </c:pivotFmt>
      <c:pivotFmt>
        <c:idx val="3"/>
        <c:marker>
          <c:symbol val="none"/>
        </c:marker>
        <c:dLbl>
          <c:idx val="0"/>
          <c:spPr/>
          <c:txPr>
            <a:bodyPr/>
            <a:lstStyle/>
            <a:p>
              <a:pPr>
                <a:defRPr/>
              </a:pPr>
              <a:endParaRPr lang="es-CO"/>
            </a:p>
          </c:txPr>
          <c:showLegendKey val="0"/>
          <c:showVal val="1"/>
          <c:showCatName val="0"/>
          <c:showSerName val="0"/>
          <c:showPercent val="0"/>
          <c:showBubbleSize val="0"/>
        </c:dLbl>
      </c:pivotFmt>
      <c:pivotFmt>
        <c:idx val="4"/>
        <c:marker>
          <c:symbol val="none"/>
        </c:marker>
        <c:dLbl>
          <c:idx val="0"/>
          <c:spPr/>
          <c:txPr>
            <a:bodyPr/>
            <a:lstStyle/>
            <a:p>
              <a:pPr>
                <a:defRPr/>
              </a:pPr>
              <a:endParaRPr lang="es-CO"/>
            </a:p>
          </c:txPr>
          <c:showLegendKey val="0"/>
          <c:showVal val="1"/>
          <c:showCatName val="0"/>
          <c:showSerName val="0"/>
          <c:showPercent val="0"/>
          <c:showBubbleSize val="0"/>
        </c:dLbl>
      </c:pivotFmt>
    </c:pivotFmts>
    <c:plotArea>
      <c:layout>
        <c:manualLayout>
          <c:layoutTarget val="inner"/>
          <c:xMode val="edge"/>
          <c:yMode val="edge"/>
          <c:x val="1.27094153659834E-2"/>
          <c:y val="0.23814019928924812"/>
          <c:w val="0.97458116926803318"/>
          <c:h val="0.62076487120525858"/>
        </c:manualLayout>
      </c:layout>
      <c:barChart>
        <c:barDir val="col"/>
        <c:grouping val="clustered"/>
        <c:varyColors val="0"/>
        <c:ser>
          <c:idx val="0"/>
          <c:order val="0"/>
          <c:tx>
            <c:strRef>
              <c:f>Hoja1!$B$1</c:f>
              <c:strCache>
                <c:ptCount val="1"/>
                <c:pt idx="0">
                  <c:v>Total</c:v>
                </c:pt>
              </c:strCache>
            </c:strRef>
          </c:tx>
          <c:invertIfNegative val="0"/>
          <c:cat>
            <c:strRef>
              <c:f>Hoja1!$A$2:$A$15</c:f>
              <c:strCache>
                <c:ptCount val="13"/>
                <c:pt idx="0">
                  <c:v>ENERO</c:v>
                </c:pt>
                <c:pt idx="1">
                  <c:v>FEBRERO</c:v>
                </c:pt>
                <c:pt idx="2">
                  <c:v>MARZO</c:v>
                </c:pt>
                <c:pt idx="3">
                  <c:v>ABRIL</c:v>
                </c:pt>
                <c:pt idx="4">
                  <c:v>MAYO</c:v>
                </c:pt>
                <c:pt idx="5">
                  <c:v>JUNIO</c:v>
                </c:pt>
                <c:pt idx="6">
                  <c:v>JULIO</c:v>
                </c:pt>
                <c:pt idx="7">
                  <c:v>AGOSTO</c:v>
                </c:pt>
                <c:pt idx="8">
                  <c:v>SEPTIEMBRE</c:v>
                </c:pt>
                <c:pt idx="9">
                  <c:v>OCTUBRE</c:v>
                </c:pt>
                <c:pt idx="10">
                  <c:v>NOVIEMBRE</c:v>
                </c:pt>
                <c:pt idx="11">
                  <c:v>DICIEMBRE</c:v>
                </c:pt>
                <c:pt idx="12">
                  <c:v>TOTALES</c:v>
                </c:pt>
              </c:strCache>
            </c:strRef>
          </c:cat>
          <c:val>
            <c:numRef>
              <c:f>Hoja1!$B$2:$B$15</c:f>
              <c:numCache>
                <c:formatCode>_(* #,##0_);_(* \(#,##0\);_(* "-"??_);_(@_)</c:formatCode>
                <c:ptCount val="13"/>
                <c:pt idx="0">
                  <c:v>1374101158.8974001</c:v>
                </c:pt>
                <c:pt idx="1">
                  <c:v>843456917.37999988</c:v>
                </c:pt>
                <c:pt idx="2">
                  <c:v>0</c:v>
                </c:pt>
                <c:pt idx="3">
                  <c:v>0</c:v>
                </c:pt>
                <c:pt idx="4">
                  <c:v>1493707776.9454</c:v>
                </c:pt>
                <c:pt idx="5">
                  <c:v>1158341904.7807</c:v>
                </c:pt>
                <c:pt idx="6">
                  <c:v>0</c:v>
                </c:pt>
                <c:pt idx="7">
                  <c:v>997140306.21550012</c:v>
                </c:pt>
                <c:pt idx="8">
                  <c:v>2651213799.4464602</c:v>
                </c:pt>
                <c:pt idx="9">
                  <c:v>1644511376.7054002</c:v>
                </c:pt>
                <c:pt idx="10">
                  <c:v>2464801732.6712999</c:v>
                </c:pt>
                <c:pt idx="11">
                  <c:v>4500470953</c:v>
                </c:pt>
                <c:pt idx="12">
                  <c:v>17127745926.04216</c:v>
                </c:pt>
              </c:numCache>
            </c:numRef>
          </c:val>
        </c:ser>
        <c:dLbls>
          <c:showLegendKey val="0"/>
          <c:showVal val="1"/>
          <c:showCatName val="0"/>
          <c:showSerName val="0"/>
          <c:showPercent val="0"/>
          <c:showBubbleSize val="0"/>
        </c:dLbls>
        <c:gapWidth val="150"/>
        <c:overlap val="-25"/>
        <c:axId val="79929728"/>
        <c:axId val="79931264"/>
      </c:barChart>
      <c:catAx>
        <c:axId val="79929728"/>
        <c:scaling>
          <c:orientation val="minMax"/>
        </c:scaling>
        <c:delete val="0"/>
        <c:axPos val="b"/>
        <c:majorTickMark val="none"/>
        <c:minorTickMark val="none"/>
        <c:tickLblPos val="nextTo"/>
        <c:crossAx val="79931264"/>
        <c:crosses val="autoZero"/>
        <c:auto val="1"/>
        <c:lblAlgn val="ctr"/>
        <c:lblOffset val="100"/>
        <c:noMultiLvlLbl val="0"/>
      </c:catAx>
      <c:valAx>
        <c:axId val="79931264"/>
        <c:scaling>
          <c:orientation val="minMax"/>
        </c:scaling>
        <c:delete val="1"/>
        <c:axPos val="l"/>
        <c:numFmt formatCode="_(* #,##0_);_(* \(#,##0\);_(* &quot;-&quot;??_);_(@_)" sourceLinked="1"/>
        <c:majorTickMark val="none"/>
        <c:minorTickMark val="none"/>
        <c:tickLblPos val="nextTo"/>
        <c:crossAx val="79929728"/>
        <c:crosses val="autoZero"/>
        <c:crossBetween val="between"/>
      </c:valAx>
    </c:plotArea>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9DE24C-A26A-4772-9960-2005DBF14505}"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s-CO"/>
        </a:p>
      </dgm:t>
    </dgm:pt>
    <dgm:pt modelId="{252D3687-1A4C-4EFE-A60B-AEB46852065D}">
      <dgm:prSet phldrT="[Texto]"/>
      <dgm:spPr/>
      <dgm:t>
        <a:bodyPr/>
        <a:lstStyle/>
        <a:p>
          <a:r>
            <a:rPr lang="es-CO" dirty="0" smtClean="0"/>
            <a:t>Productores</a:t>
          </a:r>
        </a:p>
        <a:p>
          <a:r>
            <a:rPr lang="es-CO" dirty="0" smtClean="0"/>
            <a:t>Mineros</a:t>
          </a:r>
          <a:endParaRPr lang="es-CO" dirty="0"/>
        </a:p>
      </dgm:t>
    </dgm:pt>
    <dgm:pt modelId="{0C074D13-461E-45B7-AC70-601991471E52}" type="parTrans" cxnId="{B286CE1A-3BE1-47F8-BEDF-AAE66C9D2B0F}">
      <dgm:prSet/>
      <dgm:spPr/>
      <dgm:t>
        <a:bodyPr/>
        <a:lstStyle/>
        <a:p>
          <a:endParaRPr lang="es-CO"/>
        </a:p>
      </dgm:t>
    </dgm:pt>
    <dgm:pt modelId="{770FA9AB-ADC5-459D-9712-526B08CD5391}" type="sibTrans" cxnId="{B286CE1A-3BE1-47F8-BEDF-AAE66C9D2B0F}">
      <dgm:prSet/>
      <dgm:spPr/>
      <dgm:t>
        <a:bodyPr/>
        <a:lstStyle/>
        <a:p>
          <a:endParaRPr lang="es-CO"/>
        </a:p>
      </dgm:t>
    </dgm:pt>
    <dgm:pt modelId="{44B24582-F8B4-41EF-A8E1-905EE42BF6E5}">
      <dgm:prSet phldrT="[Texto]"/>
      <dgm:spPr/>
      <dgm:t>
        <a:bodyPr/>
        <a:lstStyle/>
        <a:p>
          <a:pPr>
            <a:spcAft>
              <a:spcPts val="600"/>
            </a:spcAft>
          </a:pPr>
          <a:r>
            <a:rPr lang="es-CO" dirty="0" smtClean="0">
              <a:solidFill>
                <a:schemeClr val="tx1">
                  <a:lumMod val="75000"/>
                  <a:lumOff val="25000"/>
                </a:schemeClr>
              </a:solidFill>
            </a:rPr>
            <a:t>Artesanales.</a:t>
          </a:r>
          <a:endParaRPr lang="es-CO" dirty="0">
            <a:solidFill>
              <a:schemeClr val="tx1">
                <a:lumMod val="75000"/>
                <a:lumOff val="25000"/>
              </a:schemeClr>
            </a:solidFill>
          </a:endParaRPr>
        </a:p>
      </dgm:t>
    </dgm:pt>
    <dgm:pt modelId="{47FFFE53-2CE3-4EF0-A0FF-5A6A0D21B27E}" type="parTrans" cxnId="{A74661E7-885C-483F-A163-6EF1B29C5113}">
      <dgm:prSet/>
      <dgm:spPr/>
      <dgm:t>
        <a:bodyPr/>
        <a:lstStyle/>
        <a:p>
          <a:endParaRPr lang="es-CO"/>
        </a:p>
      </dgm:t>
    </dgm:pt>
    <dgm:pt modelId="{C2AAC4F3-A4D8-42D2-8103-A6F8210290F6}" type="sibTrans" cxnId="{A74661E7-885C-483F-A163-6EF1B29C5113}">
      <dgm:prSet/>
      <dgm:spPr/>
      <dgm:t>
        <a:bodyPr/>
        <a:lstStyle/>
        <a:p>
          <a:endParaRPr lang="es-CO"/>
        </a:p>
      </dgm:t>
    </dgm:pt>
    <dgm:pt modelId="{5918D192-C116-4363-95A6-C8F2EC4BAD19}">
      <dgm:prSet phldrT="[Texto]"/>
      <dgm:spPr/>
      <dgm:t>
        <a:bodyPr/>
        <a:lstStyle/>
        <a:p>
          <a:r>
            <a:rPr lang="es-CO" dirty="0" smtClean="0"/>
            <a:t>Centros </a:t>
          </a:r>
        </a:p>
        <a:p>
          <a:r>
            <a:rPr lang="es-CO" dirty="0" smtClean="0"/>
            <a:t>de Acopio</a:t>
          </a:r>
          <a:endParaRPr lang="es-CO" dirty="0"/>
        </a:p>
      </dgm:t>
    </dgm:pt>
    <dgm:pt modelId="{A8E1C4E6-FDDE-475A-BD43-EE5FF54719F0}" type="parTrans" cxnId="{EA4540C4-EB50-4085-AB52-B4FE2B0E29D8}">
      <dgm:prSet/>
      <dgm:spPr/>
      <dgm:t>
        <a:bodyPr/>
        <a:lstStyle/>
        <a:p>
          <a:endParaRPr lang="es-CO"/>
        </a:p>
      </dgm:t>
    </dgm:pt>
    <dgm:pt modelId="{63610CE1-FAEC-4657-884C-C984920F02F2}" type="sibTrans" cxnId="{EA4540C4-EB50-4085-AB52-B4FE2B0E29D8}">
      <dgm:prSet/>
      <dgm:spPr/>
      <dgm:t>
        <a:bodyPr/>
        <a:lstStyle/>
        <a:p>
          <a:endParaRPr lang="es-CO"/>
        </a:p>
      </dgm:t>
    </dgm:pt>
    <dgm:pt modelId="{0F1ABEF1-6FFE-4985-8F50-7C4E89B98AF1}">
      <dgm:prSet phldrT="[Texto]"/>
      <dgm:spPr/>
      <dgm:t>
        <a:bodyPr/>
        <a:lstStyle/>
        <a:p>
          <a:pPr>
            <a:spcAft>
              <a:spcPts val="600"/>
            </a:spcAft>
          </a:pPr>
          <a:r>
            <a:rPr lang="es-CO" dirty="0" smtClean="0">
              <a:solidFill>
                <a:schemeClr val="tx1">
                  <a:lumMod val="75000"/>
                  <a:lumOff val="25000"/>
                </a:schemeClr>
              </a:solidFill>
            </a:rPr>
            <a:t>Empresas del TAN.</a:t>
          </a:r>
          <a:endParaRPr lang="es-CO" dirty="0">
            <a:solidFill>
              <a:schemeClr val="tx1">
                <a:lumMod val="75000"/>
                <a:lumOff val="25000"/>
              </a:schemeClr>
            </a:solidFill>
          </a:endParaRPr>
        </a:p>
      </dgm:t>
    </dgm:pt>
    <dgm:pt modelId="{D40F670A-27E5-453D-B32B-D4F649696F51}" type="parTrans" cxnId="{E69EB183-FC2B-413C-A395-E1CE37B148D7}">
      <dgm:prSet/>
      <dgm:spPr/>
      <dgm:t>
        <a:bodyPr/>
        <a:lstStyle/>
        <a:p>
          <a:endParaRPr lang="es-CO"/>
        </a:p>
      </dgm:t>
    </dgm:pt>
    <dgm:pt modelId="{91597273-03E0-4D10-B056-03A531636502}" type="sibTrans" cxnId="{E69EB183-FC2B-413C-A395-E1CE37B148D7}">
      <dgm:prSet/>
      <dgm:spPr/>
      <dgm:t>
        <a:bodyPr/>
        <a:lstStyle/>
        <a:p>
          <a:endParaRPr lang="es-CO"/>
        </a:p>
      </dgm:t>
    </dgm:pt>
    <dgm:pt modelId="{27319E6B-6592-46AF-992B-A0D1AC52734D}">
      <dgm:prSet phldrT="[Texto]"/>
      <dgm:spPr>
        <a:solidFill>
          <a:schemeClr val="accent4">
            <a:lumMod val="75000"/>
          </a:schemeClr>
        </a:solidFill>
      </dgm:spPr>
      <dgm:t>
        <a:bodyPr/>
        <a:lstStyle/>
        <a:p>
          <a:r>
            <a:rPr lang="es-CO" dirty="0" smtClean="0"/>
            <a:t>Consumidores</a:t>
          </a:r>
        </a:p>
        <a:p>
          <a:r>
            <a:rPr lang="es-CO" dirty="0" smtClean="0"/>
            <a:t>Mayoristas</a:t>
          </a:r>
          <a:endParaRPr lang="es-CO" dirty="0"/>
        </a:p>
      </dgm:t>
    </dgm:pt>
    <dgm:pt modelId="{ECC21585-061C-497B-B234-9EE711D0345B}" type="parTrans" cxnId="{AD8623ED-C2DB-46AF-A636-8FF4141A0A26}">
      <dgm:prSet/>
      <dgm:spPr/>
      <dgm:t>
        <a:bodyPr/>
        <a:lstStyle/>
        <a:p>
          <a:endParaRPr lang="es-CO"/>
        </a:p>
      </dgm:t>
    </dgm:pt>
    <dgm:pt modelId="{999DEE8E-3453-4F75-B00C-2F15E9EE9933}" type="sibTrans" cxnId="{AD8623ED-C2DB-46AF-A636-8FF4141A0A26}">
      <dgm:prSet/>
      <dgm:spPr/>
      <dgm:t>
        <a:bodyPr/>
        <a:lstStyle/>
        <a:p>
          <a:endParaRPr lang="es-CO"/>
        </a:p>
      </dgm:t>
    </dgm:pt>
    <dgm:pt modelId="{B3526DD8-9AB2-4883-92D5-A35790509352}">
      <dgm:prSet phldrT="[Texto]"/>
      <dgm:spPr>
        <a:ln>
          <a:solidFill>
            <a:schemeClr val="accent4">
              <a:lumMod val="75000"/>
            </a:schemeClr>
          </a:solidFill>
        </a:ln>
      </dgm:spPr>
      <dgm:t>
        <a:bodyPr/>
        <a:lstStyle/>
        <a:p>
          <a:pPr>
            <a:spcAft>
              <a:spcPts val="600"/>
            </a:spcAft>
          </a:pPr>
          <a:r>
            <a:rPr lang="es-CO" dirty="0" smtClean="0">
              <a:solidFill>
                <a:schemeClr val="tx1">
                  <a:lumMod val="75000"/>
                  <a:lumOff val="25000"/>
                </a:schemeClr>
              </a:solidFill>
            </a:rPr>
            <a:t>Bancos Centrales.</a:t>
          </a:r>
          <a:endParaRPr lang="es-CO" dirty="0">
            <a:solidFill>
              <a:schemeClr val="tx1">
                <a:lumMod val="75000"/>
                <a:lumOff val="25000"/>
              </a:schemeClr>
            </a:solidFill>
          </a:endParaRPr>
        </a:p>
      </dgm:t>
    </dgm:pt>
    <dgm:pt modelId="{D4285A6C-91AE-4E27-BB52-2031003F36AE}" type="parTrans" cxnId="{4BFE39FE-2BA8-4131-9E77-E848F2629FF5}">
      <dgm:prSet/>
      <dgm:spPr/>
      <dgm:t>
        <a:bodyPr/>
        <a:lstStyle/>
        <a:p>
          <a:endParaRPr lang="es-CO"/>
        </a:p>
      </dgm:t>
    </dgm:pt>
    <dgm:pt modelId="{981E2F2F-0788-49CC-992D-16D4868FF21D}" type="sibTrans" cxnId="{4BFE39FE-2BA8-4131-9E77-E848F2629FF5}">
      <dgm:prSet/>
      <dgm:spPr/>
      <dgm:t>
        <a:bodyPr/>
        <a:lstStyle/>
        <a:p>
          <a:endParaRPr lang="es-CO"/>
        </a:p>
      </dgm:t>
    </dgm:pt>
    <dgm:pt modelId="{B2EFDA7D-D8E5-4AE2-B413-7305700D8BC3}">
      <dgm:prSet/>
      <dgm:spPr>
        <a:solidFill>
          <a:schemeClr val="accent6"/>
        </a:solidFill>
      </dgm:spPr>
      <dgm:t>
        <a:bodyPr/>
        <a:lstStyle/>
        <a:p>
          <a:r>
            <a:rPr lang="es-CO" dirty="0" smtClean="0"/>
            <a:t>Industria Generadora</a:t>
          </a:r>
        </a:p>
        <a:p>
          <a:r>
            <a:rPr lang="es-CO" dirty="0" smtClean="0"/>
            <a:t>de Valor</a:t>
          </a:r>
          <a:endParaRPr lang="es-CO" dirty="0"/>
        </a:p>
      </dgm:t>
    </dgm:pt>
    <dgm:pt modelId="{B21305A6-8A9A-4313-B8CA-E57E405AD45B}" type="parTrans" cxnId="{09EFB81F-1FB0-4874-83FE-D98BD7E2ED64}">
      <dgm:prSet/>
      <dgm:spPr/>
      <dgm:t>
        <a:bodyPr/>
        <a:lstStyle/>
        <a:p>
          <a:endParaRPr lang="es-CO"/>
        </a:p>
      </dgm:t>
    </dgm:pt>
    <dgm:pt modelId="{93E40D09-12ED-40C5-8579-0170C2762168}" type="sibTrans" cxnId="{09EFB81F-1FB0-4874-83FE-D98BD7E2ED64}">
      <dgm:prSet/>
      <dgm:spPr>
        <a:solidFill>
          <a:schemeClr val="accent6"/>
        </a:solidFill>
      </dgm:spPr>
      <dgm:t>
        <a:bodyPr/>
        <a:lstStyle/>
        <a:p>
          <a:endParaRPr lang="es-CO"/>
        </a:p>
      </dgm:t>
    </dgm:pt>
    <dgm:pt modelId="{947BA61F-BD80-4CDC-A9E4-2FD5B75CFE81}">
      <dgm:prSet/>
      <dgm:spPr/>
      <dgm:t>
        <a:bodyPr/>
        <a:lstStyle/>
        <a:p>
          <a:r>
            <a:rPr lang="es-CO" dirty="0" smtClean="0"/>
            <a:t>Empresas</a:t>
          </a:r>
        </a:p>
        <a:p>
          <a:r>
            <a:rPr lang="es-CO" dirty="0" smtClean="0"/>
            <a:t>Exportadoras</a:t>
          </a:r>
          <a:endParaRPr lang="es-CO" dirty="0"/>
        </a:p>
      </dgm:t>
    </dgm:pt>
    <dgm:pt modelId="{6463D5E1-09E6-4298-A329-70F78CAF6143}" type="parTrans" cxnId="{7E287C52-82C8-408B-A98F-ADBAFAF2B2F0}">
      <dgm:prSet/>
      <dgm:spPr/>
      <dgm:t>
        <a:bodyPr/>
        <a:lstStyle/>
        <a:p>
          <a:endParaRPr lang="es-CO"/>
        </a:p>
      </dgm:t>
    </dgm:pt>
    <dgm:pt modelId="{6FDE005E-2ABA-486B-A4FE-C3D81340637D}" type="sibTrans" cxnId="{7E287C52-82C8-408B-A98F-ADBAFAF2B2F0}">
      <dgm:prSet/>
      <dgm:spPr/>
      <dgm:t>
        <a:bodyPr/>
        <a:lstStyle/>
        <a:p>
          <a:endParaRPr lang="es-CO"/>
        </a:p>
      </dgm:t>
    </dgm:pt>
    <dgm:pt modelId="{36ACA7AD-C882-4BF8-8B99-595F45701085}">
      <dgm:prSet phldrT="[Texto]"/>
      <dgm:spPr>
        <a:ln>
          <a:solidFill>
            <a:schemeClr val="accent4">
              <a:lumMod val="75000"/>
            </a:schemeClr>
          </a:solidFill>
        </a:ln>
      </dgm:spPr>
      <dgm:t>
        <a:bodyPr/>
        <a:lstStyle/>
        <a:p>
          <a:pPr>
            <a:spcAft>
              <a:spcPts val="600"/>
            </a:spcAft>
          </a:pPr>
          <a:r>
            <a:rPr lang="es-CO" dirty="0" smtClean="0">
              <a:solidFill>
                <a:schemeClr val="tx1">
                  <a:lumMod val="75000"/>
                  <a:lumOff val="25000"/>
                </a:schemeClr>
              </a:solidFill>
            </a:rPr>
            <a:t>Bancos </a:t>
          </a:r>
          <a:r>
            <a:rPr lang="es-CO" dirty="0" err="1" smtClean="0">
              <a:solidFill>
                <a:schemeClr val="tx1">
                  <a:lumMod val="75000"/>
                  <a:lumOff val="25000"/>
                </a:schemeClr>
              </a:solidFill>
            </a:rPr>
            <a:t>Bullion</a:t>
          </a:r>
          <a:r>
            <a:rPr lang="es-CO" dirty="0" smtClean="0">
              <a:solidFill>
                <a:schemeClr val="tx1">
                  <a:lumMod val="75000"/>
                  <a:lumOff val="25000"/>
                </a:schemeClr>
              </a:solidFill>
            </a:rPr>
            <a:t>.</a:t>
          </a:r>
          <a:endParaRPr lang="es-CO" dirty="0">
            <a:solidFill>
              <a:schemeClr val="tx1">
                <a:lumMod val="75000"/>
                <a:lumOff val="25000"/>
              </a:schemeClr>
            </a:solidFill>
          </a:endParaRPr>
        </a:p>
      </dgm:t>
    </dgm:pt>
    <dgm:pt modelId="{DF869B2B-FFEE-44FF-AE94-BD9701630D28}" type="parTrans" cxnId="{8B20A8D6-10D6-4FF8-88BB-5704459031C1}">
      <dgm:prSet/>
      <dgm:spPr/>
      <dgm:t>
        <a:bodyPr/>
        <a:lstStyle/>
        <a:p>
          <a:endParaRPr lang="es-CO"/>
        </a:p>
      </dgm:t>
    </dgm:pt>
    <dgm:pt modelId="{269F69AA-9EF1-4C14-BF88-F1FD82C7815C}" type="sibTrans" cxnId="{8B20A8D6-10D6-4FF8-88BB-5704459031C1}">
      <dgm:prSet/>
      <dgm:spPr/>
      <dgm:t>
        <a:bodyPr/>
        <a:lstStyle/>
        <a:p>
          <a:endParaRPr lang="es-CO"/>
        </a:p>
      </dgm:t>
    </dgm:pt>
    <dgm:pt modelId="{C47966F5-1B65-4D1C-A47E-42C2D4CED2A3}">
      <dgm:prSet/>
      <dgm:spPr>
        <a:ln>
          <a:solidFill>
            <a:schemeClr val="accent6"/>
          </a:solidFill>
        </a:ln>
      </dgm:spPr>
      <dgm:t>
        <a:bodyPr/>
        <a:lstStyle/>
        <a:p>
          <a:pPr>
            <a:spcAft>
              <a:spcPts val="600"/>
            </a:spcAft>
          </a:pPr>
          <a:r>
            <a:rPr lang="es-CO" dirty="0" smtClean="0">
              <a:solidFill>
                <a:schemeClr val="tx1">
                  <a:lumMod val="75000"/>
                  <a:lumOff val="25000"/>
                </a:schemeClr>
              </a:solidFill>
            </a:rPr>
            <a:t>Compañías Internacionales  Refinadoras de metales preciosos.</a:t>
          </a:r>
          <a:endParaRPr lang="es-CO" dirty="0">
            <a:solidFill>
              <a:schemeClr val="tx1">
                <a:lumMod val="75000"/>
                <a:lumOff val="25000"/>
              </a:schemeClr>
            </a:solidFill>
          </a:endParaRPr>
        </a:p>
      </dgm:t>
    </dgm:pt>
    <dgm:pt modelId="{674D2C77-4467-4B70-8012-885449DE185C}" type="parTrans" cxnId="{296503D9-B873-487C-AEF0-4E2335A5F553}">
      <dgm:prSet/>
      <dgm:spPr/>
      <dgm:t>
        <a:bodyPr/>
        <a:lstStyle/>
        <a:p>
          <a:endParaRPr lang="es-CO"/>
        </a:p>
      </dgm:t>
    </dgm:pt>
    <dgm:pt modelId="{7F94C8E0-A2A1-4A37-8F82-5287F87AFD6F}" type="sibTrans" cxnId="{296503D9-B873-487C-AEF0-4E2335A5F553}">
      <dgm:prSet/>
      <dgm:spPr/>
      <dgm:t>
        <a:bodyPr/>
        <a:lstStyle/>
        <a:p>
          <a:endParaRPr lang="es-CO"/>
        </a:p>
      </dgm:t>
    </dgm:pt>
    <dgm:pt modelId="{F16EF70D-2189-43EC-8868-91FBFB388526}">
      <dgm:prSet/>
      <dgm:spPr/>
      <dgm:t>
        <a:bodyPr/>
        <a:lstStyle/>
        <a:p>
          <a:pPr>
            <a:spcAft>
              <a:spcPts val="600"/>
            </a:spcAft>
          </a:pPr>
          <a:r>
            <a:rPr lang="es-CO" dirty="0" smtClean="0">
              <a:solidFill>
                <a:schemeClr val="tx1">
                  <a:lumMod val="75000"/>
                  <a:lumOff val="25000"/>
                </a:schemeClr>
              </a:solidFill>
            </a:rPr>
            <a:t>Comercializadores  internacionales.</a:t>
          </a:r>
          <a:endParaRPr lang="es-CO" dirty="0">
            <a:solidFill>
              <a:schemeClr val="tx1">
                <a:lumMod val="75000"/>
                <a:lumOff val="25000"/>
              </a:schemeClr>
            </a:solidFill>
          </a:endParaRPr>
        </a:p>
      </dgm:t>
    </dgm:pt>
    <dgm:pt modelId="{CDA8E647-9051-4CCE-92A8-EFE990A32A0C}" type="parTrans" cxnId="{FEA552DE-9D19-47FF-8A93-99A539DED60D}">
      <dgm:prSet/>
      <dgm:spPr/>
      <dgm:t>
        <a:bodyPr/>
        <a:lstStyle/>
        <a:p>
          <a:endParaRPr lang="es-CO"/>
        </a:p>
      </dgm:t>
    </dgm:pt>
    <dgm:pt modelId="{2FD4E8EB-C685-46C5-8BF2-50B10735C9B1}" type="sibTrans" cxnId="{FEA552DE-9D19-47FF-8A93-99A539DED60D}">
      <dgm:prSet/>
      <dgm:spPr/>
      <dgm:t>
        <a:bodyPr/>
        <a:lstStyle/>
        <a:p>
          <a:endParaRPr lang="es-CO"/>
        </a:p>
      </dgm:t>
    </dgm:pt>
    <dgm:pt modelId="{D073BAEB-34D5-4ECE-8D6B-E0E674BD5B0F}">
      <dgm:prSet/>
      <dgm:spPr/>
      <dgm:t>
        <a:bodyPr/>
        <a:lstStyle/>
        <a:p>
          <a:pPr>
            <a:spcAft>
              <a:spcPts val="600"/>
            </a:spcAft>
          </a:pPr>
          <a:r>
            <a:rPr lang="es-CO" dirty="0" smtClean="0">
              <a:solidFill>
                <a:schemeClr val="tx1">
                  <a:lumMod val="75000"/>
                  <a:lumOff val="25000"/>
                </a:schemeClr>
              </a:solidFill>
            </a:rPr>
            <a:t>Usuarios de Zonas Francas.</a:t>
          </a:r>
          <a:endParaRPr lang="es-CO" dirty="0">
            <a:solidFill>
              <a:schemeClr val="tx1">
                <a:lumMod val="75000"/>
                <a:lumOff val="25000"/>
              </a:schemeClr>
            </a:solidFill>
          </a:endParaRPr>
        </a:p>
      </dgm:t>
    </dgm:pt>
    <dgm:pt modelId="{3E86D8A9-3EFE-4008-BAD3-138D28703CFE}" type="parTrans" cxnId="{00752A15-A1FF-4B84-9224-F5AE9518EFAE}">
      <dgm:prSet/>
      <dgm:spPr/>
      <dgm:t>
        <a:bodyPr/>
        <a:lstStyle/>
        <a:p>
          <a:endParaRPr lang="es-CO"/>
        </a:p>
      </dgm:t>
    </dgm:pt>
    <dgm:pt modelId="{9E6A87DB-E843-4B77-8896-288A0F601482}" type="sibTrans" cxnId="{00752A15-A1FF-4B84-9224-F5AE9518EFAE}">
      <dgm:prSet/>
      <dgm:spPr/>
      <dgm:t>
        <a:bodyPr/>
        <a:lstStyle/>
        <a:p>
          <a:endParaRPr lang="es-CO"/>
        </a:p>
      </dgm:t>
    </dgm:pt>
    <dgm:pt modelId="{5494AC92-3661-45DD-A949-13DDDBC1A2DD}">
      <dgm:prSet/>
      <dgm:spPr/>
      <dgm:t>
        <a:bodyPr/>
        <a:lstStyle/>
        <a:p>
          <a:pPr>
            <a:spcAft>
              <a:spcPts val="600"/>
            </a:spcAft>
          </a:pPr>
          <a:r>
            <a:rPr lang="es-CO" dirty="0" smtClean="0">
              <a:solidFill>
                <a:schemeClr val="tx1">
                  <a:lumMod val="75000"/>
                  <a:lumOff val="25000"/>
                </a:schemeClr>
              </a:solidFill>
            </a:rPr>
            <a:t>Empresas del TAN.</a:t>
          </a:r>
          <a:endParaRPr lang="es-CO" dirty="0">
            <a:solidFill>
              <a:schemeClr val="tx1">
                <a:lumMod val="75000"/>
                <a:lumOff val="25000"/>
              </a:schemeClr>
            </a:solidFill>
          </a:endParaRPr>
        </a:p>
      </dgm:t>
    </dgm:pt>
    <dgm:pt modelId="{4F2FCF7D-ED73-4CDF-9B78-8CF24E71C2A4}" type="parTrans" cxnId="{97808439-A29B-4C36-B1DA-45A04F9E5680}">
      <dgm:prSet/>
      <dgm:spPr/>
      <dgm:t>
        <a:bodyPr/>
        <a:lstStyle/>
        <a:p>
          <a:endParaRPr lang="es-CO"/>
        </a:p>
      </dgm:t>
    </dgm:pt>
    <dgm:pt modelId="{FDE4A0A2-734E-46B2-AB6A-06D7CBF9FEEA}" type="sibTrans" cxnId="{97808439-A29B-4C36-B1DA-45A04F9E5680}">
      <dgm:prSet/>
      <dgm:spPr/>
      <dgm:t>
        <a:bodyPr/>
        <a:lstStyle/>
        <a:p>
          <a:endParaRPr lang="es-CO"/>
        </a:p>
      </dgm:t>
    </dgm:pt>
    <dgm:pt modelId="{6335E7B2-404E-44C8-B2FE-1EE507D109E6}">
      <dgm:prSet phldrT="[Texto]"/>
      <dgm:spPr/>
      <dgm:t>
        <a:bodyPr/>
        <a:lstStyle/>
        <a:p>
          <a:pPr>
            <a:spcAft>
              <a:spcPts val="600"/>
            </a:spcAft>
          </a:pPr>
          <a:r>
            <a:rPr lang="es-CO" dirty="0" err="1" smtClean="0">
              <a:solidFill>
                <a:schemeClr val="tx1">
                  <a:lumMod val="75000"/>
                  <a:lumOff val="25000"/>
                </a:schemeClr>
              </a:solidFill>
            </a:rPr>
            <a:t>Semi</a:t>
          </a:r>
          <a:r>
            <a:rPr lang="es-CO" dirty="0" smtClean="0">
              <a:solidFill>
                <a:schemeClr val="tx1">
                  <a:lumMod val="75000"/>
                  <a:lumOff val="25000"/>
                </a:schemeClr>
              </a:solidFill>
            </a:rPr>
            <a:t>-industriales.</a:t>
          </a:r>
          <a:endParaRPr lang="es-CO" dirty="0">
            <a:solidFill>
              <a:schemeClr val="tx1">
                <a:lumMod val="75000"/>
                <a:lumOff val="25000"/>
              </a:schemeClr>
            </a:solidFill>
          </a:endParaRPr>
        </a:p>
      </dgm:t>
    </dgm:pt>
    <dgm:pt modelId="{6FEFC297-BF6A-4E0F-B155-441E0EFBCD5C}" type="parTrans" cxnId="{3B6132C5-B1CC-4726-8D58-2DD65FA070E4}">
      <dgm:prSet/>
      <dgm:spPr/>
      <dgm:t>
        <a:bodyPr/>
        <a:lstStyle/>
        <a:p>
          <a:endParaRPr lang="es-CO"/>
        </a:p>
      </dgm:t>
    </dgm:pt>
    <dgm:pt modelId="{615ED1DB-98F1-499E-B96E-081B4B1784B7}" type="sibTrans" cxnId="{3B6132C5-B1CC-4726-8D58-2DD65FA070E4}">
      <dgm:prSet/>
      <dgm:spPr/>
      <dgm:t>
        <a:bodyPr/>
        <a:lstStyle/>
        <a:p>
          <a:endParaRPr lang="es-CO"/>
        </a:p>
      </dgm:t>
    </dgm:pt>
    <dgm:pt modelId="{B25D2EF9-8AA4-4F75-AAD9-31168669B0BC}">
      <dgm:prSet phldrT="[Texto]"/>
      <dgm:spPr/>
      <dgm:t>
        <a:bodyPr/>
        <a:lstStyle/>
        <a:p>
          <a:pPr>
            <a:spcAft>
              <a:spcPts val="600"/>
            </a:spcAft>
          </a:pPr>
          <a:r>
            <a:rPr lang="es-CO" dirty="0" smtClean="0">
              <a:solidFill>
                <a:schemeClr val="tx1">
                  <a:lumMod val="75000"/>
                  <a:lumOff val="25000"/>
                </a:schemeClr>
              </a:solidFill>
            </a:rPr>
            <a:t>Industrializada.</a:t>
          </a:r>
          <a:endParaRPr lang="es-CO" dirty="0">
            <a:solidFill>
              <a:schemeClr val="tx1">
                <a:lumMod val="75000"/>
                <a:lumOff val="25000"/>
              </a:schemeClr>
            </a:solidFill>
          </a:endParaRPr>
        </a:p>
      </dgm:t>
    </dgm:pt>
    <dgm:pt modelId="{4CF606C3-3F35-4523-8514-BD0BE498B5B7}" type="parTrans" cxnId="{727C86FF-83F9-4927-8072-C9ED235A12AE}">
      <dgm:prSet/>
      <dgm:spPr/>
      <dgm:t>
        <a:bodyPr/>
        <a:lstStyle/>
        <a:p>
          <a:endParaRPr lang="es-CO"/>
        </a:p>
      </dgm:t>
    </dgm:pt>
    <dgm:pt modelId="{D69C73C9-0359-4D71-9418-F33CA880024E}" type="sibTrans" cxnId="{727C86FF-83F9-4927-8072-C9ED235A12AE}">
      <dgm:prSet/>
      <dgm:spPr/>
      <dgm:t>
        <a:bodyPr/>
        <a:lstStyle/>
        <a:p>
          <a:endParaRPr lang="es-CO"/>
        </a:p>
      </dgm:t>
    </dgm:pt>
    <dgm:pt modelId="{02B372D3-C7FA-48D3-BA43-BBE072FD0B8F}">
      <dgm:prSet phldrT="[Texto]"/>
      <dgm:spPr/>
      <dgm:t>
        <a:bodyPr/>
        <a:lstStyle/>
        <a:p>
          <a:pPr>
            <a:spcAft>
              <a:spcPts val="600"/>
            </a:spcAft>
          </a:pPr>
          <a:r>
            <a:rPr lang="es-CO" dirty="0" smtClean="0">
              <a:solidFill>
                <a:schemeClr val="tx1">
                  <a:lumMod val="75000"/>
                  <a:lumOff val="25000"/>
                </a:schemeClr>
              </a:solidFill>
            </a:rPr>
            <a:t>Personas naturales.</a:t>
          </a:r>
          <a:endParaRPr lang="es-CO" dirty="0">
            <a:solidFill>
              <a:schemeClr val="tx1">
                <a:lumMod val="75000"/>
                <a:lumOff val="25000"/>
              </a:schemeClr>
            </a:solidFill>
          </a:endParaRPr>
        </a:p>
      </dgm:t>
    </dgm:pt>
    <dgm:pt modelId="{69D21580-3CB1-4B22-BDF0-9AFA443AC26A}" type="parTrans" cxnId="{1F2681FB-0AA3-4352-8234-F49814A28890}">
      <dgm:prSet/>
      <dgm:spPr/>
      <dgm:t>
        <a:bodyPr/>
        <a:lstStyle/>
        <a:p>
          <a:endParaRPr lang="es-CO"/>
        </a:p>
      </dgm:t>
    </dgm:pt>
    <dgm:pt modelId="{0F7DBBF0-D2C1-40F8-A45C-F532C0722EDA}" type="sibTrans" cxnId="{1F2681FB-0AA3-4352-8234-F49814A28890}">
      <dgm:prSet/>
      <dgm:spPr/>
      <dgm:t>
        <a:bodyPr/>
        <a:lstStyle/>
        <a:p>
          <a:endParaRPr lang="es-CO"/>
        </a:p>
      </dgm:t>
    </dgm:pt>
    <dgm:pt modelId="{D549A0C2-6F9E-4573-9C4B-A2A57955C6E9}">
      <dgm:prSet phldrT="[Texto]"/>
      <dgm:spPr>
        <a:ln>
          <a:solidFill>
            <a:schemeClr val="accent4">
              <a:lumMod val="75000"/>
            </a:schemeClr>
          </a:solidFill>
        </a:ln>
      </dgm:spPr>
      <dgm:t>
        <a:bodyPr/>
        <a:lstStyle/>
        <a:p>
          <a:pPr>
            <a:spcAft>
              <a:spcPts val="600"/>
            </a:spcAft>
          </a:pPr>
          <a:r>
            <a:rPr lang="es-CO" dirty="0" err="1" smtClean="0">
              <a:solidFill>
                <a:schemeClr val="tx1">
                  <a:lumMod val="75000"/>
                  <a:lumOff val="25000"/>
                </a:schemeClr>
              </a:solidFill>
            </a:rPr>
            <a:t>Traders</a:t>
          </a:r>
          <a:r>
            <a:rPr lang="es-CO" dirty="0" smtClean="0">
              <a:solidFill>
                <a:schemeClr val="tx1">
                  <a:lumMod val="75000"/>
                  <a:lumOff val="25000"/>
                </a:schemeClr>
              </a:solidFill>
            </a:rPr>
            <a:t> Internacionales.</a:t>
          </a:r>
          <a:endParaRPr lang="es-CO" dirty="0">
            <a:solidFill>
              <a:schemeClr val="tx1">
                <a:lumMod val="75000"/>
                <a:lumOff val="25000"/>
              </a:schemeClr>
            </a:solidFill>
          </a:endParaRPr>
        </a:p>
      </dgm:t>
    </dgm:pt>
    <dgm:pt modelId="{CEDEBE9B-16B6-4AE0-A838-48318D660F1B}" type="parTrans" cxnId="{D8893FC6-85C6-41DB-AE01-03945788789F}">
      <dgm:prSet/>
      <dgm:spPr/>
      <dgm:t>
        <a:bodyPr/>
        <a:lstStyle/>
        <a:p>
          <a:endParaRPr lang="es-CO"/>
        </a:p>
      </dgm:t>
    </dgm:pt>
    <dgm:pt modelId="{394F91A6-9C72-4F9B-AAC4-D9EECD047D6A}" type="sibTrans" cxnId="{D8893FC6-85C6-41DB-AE01-03945788789F}">
      <dgm:prSet/>
      <dgm:spPr/>
      <dgm:t>
        <a:bodyPr/>
        <a:lstStyle/>
        <a:p>
          <a:endParaRPr lang="es-CO"/>
        </a:p>
      </dgm:t>
    </dgm:pt>
    <dgm:pt modelId="{53139A0D-6729-4846-9CBF-588085E2DB03}">
      <dgm:prSet phldrT="[Texto]"/>
      <dgm:spPr>
        <a:ln>
          <a:solidFill>
            <a:schemeClr val="accent4">
              <a:lumMod val="75000"/>
            </a:schemeClr>
          </a:solidFill>
        </a:ln>
      </dgm:spPr>
      <dgm:t>
        <a:bodyPr/>
        <a:lstStyle/>
        <a:p>
          <a:pPr>
            <a:spcAft>
              <a:spcPts val="600"/>
            </a:spcAft>
          </a:pPr>
          <a:r>
            <a:rPr lang="es-CO" dirty="0" smtClean="0">
              <a:solidFill>
                <a:schemeClr val="tx1">
                  <a:lumMod val="75000"/>
                  <a:lumOff val="25000"/>
                </a:schemeClr>
              </a:solidFill>
            </a:rPr>
            <a:t>Joyerías.</a:t>
          </a:r>
          <a:endParaRPr lang="es-CO" dirty="0">
            <a:solidFill>
              <a:schemeClr val="tx1">
                <a:lumMod val="75000"/>
                <a:lumOff val="25000"/>
              </a:schemeClr>
            </a:solidFill>
          </a:endParaRPr>
        </a:p>
      </dgm:t>
    </dgm:pt>
    <dgm:pt modelId="{BCC5C38A-6C30-43F9-8EE2-4841D5A8A225}" type="parTrans" cxnId="{773DC9EA-18F9-4BC7-9691-029D166983D2}">
      <dgm:prSet/>
      <dgm:spPr/>
      <dgm:t>
        <a:bodyPr/>
        <a:lstStyle/>
        <a:p>
          <a:endParaRPr lang="es-CO"/>
        </a:p>
      </dgm:t>
    </dgm:pt>
    <dgm:pt modelId="{9C1A3A84-E3FA-4F7C-8C86-4F3A565F6BF8}" type="sibTrans" cxnId="{773DC9EA-18F9-4BC7-9691-029D166983D2}">
      <dgm:prSet/>
      <dgm:spPr/>
      <dgm:t>
        <a:bodyPr/>
        <a:lstStyle/>
        <a:p>
          <a:endParaRPr lang="es-CO"/>
        </a:p>
      </dgm:t>
    </dgm:pt>
    <dgm:pt modelId="{8B448067-6BB9-4462-A84E-F39FECD5201B}">
      <dgm:prSet/>
      <dgm:spPr/>
      <dgm:t>
        <a:bodyPr/>
        <a:lstStyle/>
        <a:p>
          <a:r>
            <a:rPr lang="es-CO" dirty="0" smtClean="0">
              <a:solidFill>
                <a:schemeClr val="tx1">
                  <a:lumMod val="75000"/>
                  <a:lumOff val="25000"/>
                </a:schemeClr>
              </a:solidFill>
            </a:rPr>
            <a:t>Industrias.</a:t>
          </a:r>
          <a:endParaRPr lang="es-CO" dirty="0">
            <a:solidFill>
              <a:schemeClr val="tx1">
                <a:lumMod val="75000"/>
                <a:lumOff val="25000"/>
              </a:schemeClr>
            </a:solidFill>
          </a:endParaRPr>
        </a:p>
      </dgm:t>
    </dgm:pt>
    <dgm:pt modelId="{665BF459-14B6-4095-9C8F-AE7245C0CE08}" type="parTrans" cxnId="{1CA7DC09-1F66-41C6-BCAF-18F8D9E71F95}">
      <dgm:prSet/>
      <dgm:spPr/>
      <dgm:t>
        <a:bodyPr/>
        <a:lstStyle/>
        <a:p>
          <a:endParaRPr lang="es-CO"/>
        </a:p>
      </dgm:t>
    </dgm:pt>
    <dgm:pt modelId="{D1C243C1-550A-40A4-AE20-CD06BDCBE5F3}" type="sibTrans" cxnId="{1CA7DC09-1F66-41C6-BCAF-18F8D9E71F95}">
      <dgm:prSet/>
      <dgm:spPr/>
      <dgm:t>
        <a:bodyPr/>
        <a:lstStyle/>
        <a:p>
          <a:endParaRPr lang="es-CO"/>
        </a:p>
      </dgm:t>
    </dgm:pt>
    <dgm:pt modelId="{3D83DC91-F76C-45BF-B592-CDCBB422483C}">
      <dgm:prSet phldrT="[Texto]"/>
      <dgm:spPr/>
      <dgm:t>
        <a:bodyPr/>
        <a:lstStyle/>
        <a:p>
          <a:pPr>
            <a:spcAft>
              <a:spcPts val="600"/>
            </a:spcAft>
          </a:pPr>
          <a:r>
            <a:rPr lang="es-CO" dirty="0" smtClean="0">
              <a:solidFill>
                <a:schemeClr val="tx1">
                  <a:lumMod val="75000"/>
                  <a:lumOff val="25000"/>
                </a:schemeClr>
              </a:solidFill>
            </a:rPr>
            <a:t>Asociaciones u/o Cooperativas Mineras.</a:t>
          </a:r>
          <a:endParaRPr lang="es-CO" dirty="0">
            <a:solidFill>
              <a:schemeClr val="tx1">
                <a:lumMod val="75000"/>
                <a:lumOff val="25000"/>
              </a:schemeClr>
            </a:solidFill>
          </a:endParaRPr>
        </a:p>
      </dgm:t>
    </dgm:pt>
    <dgm:pt modelId="{A3CCBB56-E1CB-473A-A52B-A2599539C1D1}" type="parTrans" cxnId="{821797CE-EAE2-4AEF-BF42-6156B7D84697}">
      <dgm:prSet/>
      <dgm:spPr/>
      <dgm:t>
        <a:bodyPr/>
        <a:lstStyle/>
        <a:p>
          <a:endParaRPr lang="es-CO"/>
        </a:p>
      </dgm:t>
    </dgm:pt>
    <dgm:pt modelId="{7DE32485-197F-4DF4-9A8F-731D95647ED9}" type="sibTrans" cxnId="{821797CE-EAE2-4AEF-BF42-6156B7D84697}">
      <dgm:prSet/>
      <dgm:spPr/>
      <dgm:t>
        <a:bodyPr/>
        <a:lstStyle/>
        <a:p>
          <a:endParaRPr lang="es-CO"/>
        </a:p>
      </dgm:t>
    </dgm:pt>
    <dgm:pt modelId="{2B2E5D32-A933-4BA0-BF94-6CF7372196AD}" type="pres">
      <dgm:prSet presAssocID="{569DE24C-A26A-4772-9960-2005DBF14505}" presName="linearFlow" presStyleCnt="0">
        <dgm:presLayoutVars>
          <dgm:dir/>
          <dgm:animLvl val="lvl"/>
          <dgm:resizeHandles val="exact"/>
        </dgm:presLayoutVars>
      </dgm:prSet>
      <dgm:spPr/>
      <dgm:t>
        <a:bodyPr/>
        <a:lstStyle/>
        <a:p>
          <a:endParaRPr lang="es-CO"/>
        </a:p>
      </dgm:t>
    </dgm:pt>
    <dgm:pt modelId="{C02B01E6-E02A-4AAA-AD13-7746A318397B}" type="pres">
      <dgm:prSet presAssocID="{252D3687-1A4C-4EFE-A60B-AEB46852065D}" presName="composite" presStyleCnt="0"/>
      <dgm:spPr/>
    </dgm:pt>
    <dgm:pt modelId="{77BC0466-C17F-471C-9CDE-B63785B8B666}" type="pres">
      <dgm:prSet presAssocID="{252D3687-1A4C-4EFE-A60B-AEB46852065D}" presName="parTx" presStyleLbl="node1" presStyleIdx="0" presStyleCnt="5">
        <dgm:presLayoutVars>
          <dgm:chMax val="0"/>
          <dgm:chPref val="0"/>
          <dgm:bulletEnabled val="1"/>
        </dgm:presLayoutVars>
      </dgm:prSet>
      <dgm:spPr/>
      <dgm:t>
        <a:bodyPr/>
        <a:lstStyle/>
        <a:p>
          <a:endParaRPr lang="es-CO"/>
        </a:p>
      </dgm:t>
    </dgm:pt>
    <dgm:pt modelId="{85048AA2-185B-4644-AB28-F4823D9FF4D2}" type="pres">
      <dgm:prSet presAssocID="{252D3687-1A4C-4EFE-A60B-AEB46852065D}" presName="parSh" presStyleLbl="node1" presStyleIdx="0" presStyleCnt="5"/>
      <dgm:spPr/>
      <dgm:t>
        <a:bodyPr/>
        <a:lstStyle/>
        <a:p>
          <a:endParaRPr lang="es-CO"/>
        </a:p>
      </dgm:t>
    </dgm:pt>
    <dgm:pt modelId="{25F4526F-56E5-4159-9FAE-37E0F2F4ED8B}" type="pres">
      <dgm:prSet presAssocID="{252D3687-1A4C-4EFE-A60B-AEB46852065D}" presName="desTx" presStyleLbl="fgAcc1" presStyleIdx="0" presStyleCnt="5">
        <dgm:presLayoutVars>
          <dgm:bulletEnabled val="1"/>
        </dgm:presLayoutVars>
      </dgm:prSet>
      <dgm:spPr/>
      <dgm:t>
        <a:bodyPr/>
        <a:lstStyle/>
        <a:p>
          <a:endParaRPr lang="es-CO"/>
        </a:p>
      </dgm:t>
    </dgm:pt>
    <dgm:pt modelId="{78D85E03-F068-409F-8B5A-AAB11850EABE}" type="pres">
      <dgm:prSet presAssocID="{770FA9AB-ADC5-459D-9712-526B08CD5391}" presName="sibTrans" presStyleLbl="sibTrans2D1" presStyleIdx="0" presStyleCnt="4"/>
      <dgm:spPr/>
      <dgm:t>
        <a:bodyPr/>
        <a:lstStyle/>
        <a:p>
          <a:endParaRPr lang="es-CO"/>
        </a:p>
      </dgm:t>
    </dgm:pt>
    <dgm:pt modelId="{2AC43B2E-6A65-4606-8AD7-15F69BA726EF}" type="pres">
      <dgm:prSet presAssocID="{770FA9AB-ADC5-459D-9712-526B08CD5391}" presName="connTx" presStyleLbl="sibTrans2D1" presStyleIdx="0" presStyleCnt="4"/>
      <dgm:spPr/>
      <dgm:t>
        <a:bodyPr/>
        <a:lstStyle/>
        <a:p>
          <a:endParaRPr lang="es-CO"/>
        </a:p>
      </dgm:t>
    </dgm:pt>
    <dgm:pt modelId="{2482F7C5-47AE-4128-B3DC-EC334D3B5ADC}" type="pres">
      <dgm:prSet presAssocID="{5918D192-C116-4363-95A6-C8F2EC4BAD19}" presName="composite" presStyleCnt="0"/>
      <dgm:spPr/>
    </dgm:pt>
    <dgm:pt modelId="{9ED7CD36-2E3A-4145-857C-C7DA45121E28}" type="pres">
      <dgm:prSet presAssocID="{5918D192-C116-4363-95A6-C8F2EC4BAD19}" presName="parTx" presStyleLbl="node1" presStyleIdx="0" presStyleCnt="5">
        <dgm:presLayoutVars>
          <dgm:chMax val="0"/>
          <dgm:chPref val="0"/>
          <dgm:bulletEnabled val="1"/>
        </dgm:presLayoutVars>
      </dgm:prSet>
      <dgm:spPr/>
      <dgm:t>
        <a:bodyPr/>
        <a:lstStyle/>
        <a:p>
          <a:endParaRPr lang="es-CO"/>
        </a:p>
      </dgm:t>
    </dgm:pt>
    <dgm:pt modelId="{CBE94A2A-C2E4-4A26-BA3E-7225EBF9FAD2}" type="pres">
      <dgm:prSet presAssocID="{5918D192-C116-4363-95A6-C8F2EC4BAD19}" presName="parSh" presStyleLbl="node1" presStyleIdx="1" presStyleCnt="5"/>
      <dgm:spPr/>
      <dgm:t>
        <a:bodyPr/>
        <a:lstStyle/>
        <a:p>
          <a:endParaRPr lang="es-CO"/>
        </a:p>
      </dgm:t>
    </dgm:pt>
    <dgm:pt modelId="{240E5713-46F3-47A7-9B00-37042BE37C27}" type="pres">
      <dgm:prSet presAssocID="{5918D192-C116-4363-95A6-C8F2EC4BAD19}" presName="desTx" presStyleLbl="fgAcc1" presStyleIdx="1" presStyleCnt="5">
        <dgm:presLayoutVars>
          <dgm:bulletEnabled val="1"/>
        </dgm:presLayoutVars>
      </dgm:prSet>
      <dgm:spPr/>
      <dgm:t>
        <a:bodyPr/>
        <a:lstStyle/>
        <a:p>
          <a:endParaRPr lang="es-CO"/>
        </a:p>
      </dgm:t>
    </dgm:pt>
    <dgm:pt modelId="{C30A9EE2-F182-44B1-B84D-64616D4E1731}" type="pres">
      <dgm:prSet presAssocID="{63610CE1-FAEC-4657-884C-C984920F02F2}" presName="sibTrans" presStyleLbl="sibTrans2D1" presStyleIdx="1" presStyleCnt="4"/>
      <dgm:spPr/>
      <dgm:t>
        <a:bodyPr/>
        <a:lstStyle/>
        <a:p>
          <a:endParaRPr lang="es-CO"/>
        </a:p>
      </dgm:t>
    </dgm:pt>
    <dgm:pt modelId="{DD35F64D-1C19-4F1C-95C1-BF0954A4B016}" type="pres">
      <dgm:prSet presAssocID="{63610CE1-FAEC-4657-884C-C984920F02F2}" presName="connTx" presStyleLbl="sibTrans2D1" presStyleIdx="1" presStyleCnt="4"/>
      <dgm:spPr/>
      <dgm:t>
        <a:bodyPr/>
        <a:lstStyle/>
        <a:p>
          <a:endParaRPr lang="es-CO"/>
        </a:p>
      </dgm:t>
    </dgm:pt>
    <dgm:pt modelId="{A2F9C815-A2BB-4761-89F9-B44F4BE7C100}" type="pres">
      <dgm:prSet presAssocID="{947BA61F-BD80-4CDC-A9E4-2FD5B75CFE81}" presName="composite" presStyleCnt="0"/>
      <dgm:spPr/>
    </dgm:pt>
    <dgm:pt modelId="{2015BB99-0D5A-4B5E-9CAD-1DDF0B934F62}" type="pres">
      <dgm:prSet presAssocID="{947BA61F-BD80-4CDC-A9E4-2FD5B75CFE81}" presName="parTx" presStyleLbl="node1" presStyleIdx="1" presStyleCnt="5">
        <dgm:presLayoutVars>
          <dgm:chMax val="0"/>
          <dgm:chPref val="0"/>
          <dgm:bulletEnabled val="1"/>
        </dgm:presLayoutVars>
      </dgm:prSet>
      <dgm:spPr/>
      <dgm:t>
        <a:bodyPr/>
        <a:lstStyle/>
        <a:p>
          <a:endParaRPr lang="es-CO"/>
        </a:p>
      </dgm:t>
    </dgm:pt>
    <dgm:pt modelId="{A179625F-795C-48BC-ADFB-750CF0D42196}" type="pres">
      <dgm:prSet presAssocID="{947BA61F-BD80-4CDC-A9E4-2FD5B75CFE81}" presName="parSh" presStyleLbl="node1" presStyleIdx="2" presStyleCnt="5"/>
      <dgm:spPr/>
      <dgm:t>
        <a:bodyPr/>
        <a:lstStyle/>
        <a:p>
          <a:endParaRPr lang="es-CO"/>
        </a:p>
      </dgm:t>
    </dgm:pt>
    <dgm:pt modelId="{CA507BB7-A235-4927-9B21-17D7FEE4778C}" type="pres">
      <dgm:prSet presAssocID="{947BA61F-BD80-4CDC-A9E4-2FD5B75CFE81}" presName="desTx" presStyleLbl="fgAcc1" presStyleIdx="2" presStyleCnt="5">
        <dgm:presLayoutVars>
          <dgm:bulletEnabled val="1"/>
        </dgm:presLayoutVars>
      </dgm:prSet>
      <dgm:spPr/>
      <dgm:t>
        <a:bodyPr/>
        <a:lstStyle/>
        <a:p>
          <a:endParaRPr lang="es-CO"/>
        </a:p>
      </dgm:t>
    </dgm:pt>
    <dgm:pt modelId="{813FFAAE-F6EC-40A7-B050-3F43A30C9FD0}" type="pres">
      <dgm:prSet presAssocID="{6FDE005E-2ABA-486B-A4FE-C3D81340637D}" presName="sibTrans" presStyleLbl="sibTrans2D1" presStyleIdx="2" presStyleCnt="4"/>
      <dgm:spPr/>
      <dgm:t>
        <a:bodyPr/>
        <a:lstStyle/>
        <a:p>
          <a:endParaRPr lang="es-CO"/>
        </a:p>
      </dgm:t>
    </dgm:pt>
    <dgm:pt modelId="{42C66FE5-38A0-4D64-9327-0BE0BB1609A0}" type="pres">
      <dgm:prSet presAssocID="{6FDE005E-2ABA-486B-A4FE-C3D81340637D}" presName="connTx" presStyleLbl="sibTrans2D1" presStyleIdx="2" presStyleCnt="4"/>
      <dgm:spPr/>
      <dgm:t>
        <a:bodyPr/>
        <a:lstStyle/>
        <a:p>
          <a:endParaRPr lang="es-CO"/>
        </a:p>
      </dgm:t>
    </dgm:pt>
    <dgm:pt modelId="{C1EDFFFC-BF4F-431F-8E71-371692B97F2A}" type="pres">
      <dgm:prSet presAssocID="{B2EFDA7D-D8E5-4AE2-B413-7305700D8BC3}" presName="composite" presStyleCnt="0"/>
      <dgm:spPr/>
    </dgm:pt>
    <dgm:pt modelId="{457D02D7-6F54-474C-8713-AF7E2AE396B5}" type="pres">
      <dgm:prSet presAssocID="{B2EFDA7D-D8E5-4AE2-B413-7305700D8BC3}" presName="parTx" presStyleLbl="node1" presStyleIdx="2" presStyleCnt="5">
        <dgm:presLayoutVars>
          <dgm:chMax val="0"/>
          <dgm:chPref val="0"/>
          <dgm:bulletEnabled val="1"/>
        </dgm:presLayoutVars>
      </dgm:prSet>
      <dgm:spPr/>
      <dgm:t>
        <a:bodyPr/>
        <a:lstStyle/>
        <a:p>
          <a:endParaRPr lang="es-CO"/>
        </a:p>
      </dgm:t>
    </dgm:pt>
    <dgm:pt modelId="{420A2D6C-59CD-4457-AA4A-AFCD2B88EC6D}" type="pres">
      <dgm:prSet presAssocID="{B2EFDA7D-D8E5-4AE2-B413-7305700D8BC3}" presName="parSh" presStyleLbl="node1" presStyleIdx="3" presStyleCnt="5"/>
      <dgm:spPr/>
      <dgm:t>
        <a:bodyPr/>
        <a:lstStyle/>
        <a:p>
          <a:endParaRPr lang="es-CO"/>
        </a:p>
      </dgm:t>
    </dgm:pt>
    <dgm:pt modelId="{92E2FF1F-B549-4EB6-AAAA-612A61078BC7}" type="pres">
      <dgm:prSet presAssocID="{B2EFDA7D-D8E5-4AE2-B413-7305700D8BC3}" presName="desTx" presStyleLbl="fgAcc1" presStyleIdx="3" presStyleCnt="5" custLinFactNeighborY="609">
        <dgm:presLayoutVars>
          <dgm:bulletEnabled val="1"/>
        </dgm:presLayoutVars>
      </dgm:prSet>
      <dgm:spPr/>
      <dgm:t>
        <a:bodyPr/>
        <a:lstStyle/>
        <a:p>
          <a:endParaRPr lang="es-CO"/>
        </a:p>
      </dgm:t>
    </dgm:pt>
    <dgm:pt modelId="{D3EEABD0-AD58-4C7B-A8B7-E36CC70D81A1}" type="pres">
      <dgm:prSet presAssocID="{93E40D09-12ED-40C5-8579-0170C2762168}" presName="sibTrans" presStyleLbl="sibTrans2D1" presStyleIdx="3" presStyleCnt="4"/>
      <dgm:spPr/>
      <dgm:t>
        <a:bodyPr/>
        <a:lstStyle/>
        <a:p>
          <a:endParaRPr lang="es-CO"/>
        </a:p>
      </dgm:t>
    </dgm:pt>
    <dgm:pt modelId="{A7376B41-64C2-42C3-A6EF-A1C28B5C08F4}" type="pres">
      <dgm:prSet presAssocID="{93E40D09-12ED-40C5-8579-0170C2762168}" presName="connTx" presStyleLbl="sibTrans2D1" presStyleIdx="3" presStyleCnt="4"/>
      <dgm:spPr/>
      <dgm:t>
        <a:bodyPr/>
        <a:lstStyle/>
        <a:p>
          <a:endParaRPr lang="es-CO"/>
        </a:p>
      </dgm:t>
    </dgm:pt>
    <dgm:pt modelId="{AEAA5D1F-8877-4B59-9A99-D0E0B73F5D2F}" type="pres">
      <dgm:prSet presAssocID="{27319E6B-6592-46AF-992B-A0D1AC52734D}" presName="composite" presStyleCnt="0"/>
      <dgm:spPr/>
    </dgm:pt>
    <dgm:pt modelId="{CDEEE4C2-6C40-42E9-A033-EDC3162B7F64}" type="pres">
      <dgm:prSet presAssocID="{27319E6B-6592-46AF-992B-A0D1AC52734D}" presName="parTx" presStyleLbl="node1" presStyleIdx="3" presStyleCnt="5">
        <dgm:presLayoutVars>
          <dgm:chMax val="0"/>
          <dgm:chPref val="0"/>
          <dgm:bulletEnabled val="1"/>
        </dgm:presLayoutVars>
      </dgm:prSet>
      <dgm:spPr/>
      <dgm:t>
        <a:bodyPr/>
        <a:lstStyle/>
        <a:p>
          <a:endParaRPr lang="es-CO"/>
        </a:p>
      </dgm:t>
    </dgm:pt>
    <dgm:pt modelId="{9D306C48-4EF0-43B1-9C2B-657F221BF519}" type="pres">
      <dgm:prSet presAssocID="{27319E6B-6592-46AF-992B-A0D1AC52734D}" presName="parSh" presStyleLbl="node1" presStyleIdx="4" presStyleCnt="5"/>
      <dgm:spPr/>
      <dgm:t>
        <a:bodyPr/>
        <a:lstStyle/>
        <a:p>
          <a:endParaRPr lang="es-CO"/>
        </a:p>
      </dgm:t>
    </dgm:pt>
    <dgm:pt modelId="{17A5FA99-C964-41E3-B11B-9EA1D6BACF1A}" type="pres">
      <dgm:prSet presAssocID="{27319E6B-6592-46AF-992B-A0D1AC52734D}" presName="desTx" presStyleLbl="fgAcc1" presStyleIdx="4" presStyleCnt="5">
        <dgm:presLayoutVars>
          <dgm:bulletEnabled val="1"/>
        </dgm:presLayoutVars>
      </dgm:prSet>
      <dgm:spPr/>
      <dgm:t>
        <a:bodyPr/>
        <a:lstStyle/>
        <a:p>
          <a:endParaRPr lang="es-CO"/>
        </a:p>
      </dgm:t>
    </dgm:pt>
  </dgm:ptLst>
  <dgm:cxnLst>
    <dgm:cxn modelId="{245315AE-8C62-4795-B5D4-E2FEF2E290F3}" type="presOf" srcId="{3D83DC91-F76C-45BF-B592-CDCBB422483C}" destId="{240E5713-46F3-47A7-9B00-37042BE37C27}" srcOrd="0" destOrd="1" presId="urn:microsoft.com/office/officeart/2005/8/layout/process3"/>
    <dgm:cxn modelId="{4BFE39FE-2BA8-4131-9E77-E848F2629FF5}" srcId="{27319E6B-6592-46AF-992B-A0D1AC52734D}" destId="{B3526DD8-9AB2-4883-92D5-A35790509352}" srcOrd="0" destOrd="0" parTransId="{D4285A6C-91AE-4E27-BB52-2031003F36AE}" sibTransId="{981E2F2F-0788-49CC-992D-16D4868FF21D}"/>
    <dgm:cxn modelId="{6598EF5A-E911-4F1B-90B9-FDF5CDC1A07E}" type="presOf" srcId="{6335E7B2-404E-44C8-B2FE-1EE507D109E6}" destId="{25F4526F-56E5-4159-9FAE-37E0F2F4ED8B}" srcOrd="0" destOrd="1" presId="urn:microsoft.com/office/officeart/2005/8/layout/process3"/>
    <dgm:cxn modelId="{6C7EE750-F7B8-429B-A953-A2ABF83FEAC6}" type="presOf" srcId="{5918D192-C116-4363-95A6-C8F2EC4BAD19}" destId="{9ED7CD36-2E3A-4145-857C-C7DA45121E28}" srcOrd="0" destOrd="0" presId="urn:microsoft.com/office/officeart/2005/8/layout/process3"/>
    <dgm:cxn modelId="{E69EB183-FC2B-413C-A395-E1CE37B148D7}" srcId="{5918D192-C116-4363-95A6-C8F2EC4BAD19}" destId="{0F1ABEF1-6FFE-4985-8F50-7C4E89B98AF1}" srcOrd="0" destOrd="0" parTransId="{D40F670A-27E5-453D-B32B-D4F649696F51}" sibTransId="{91597273-03E0-4D10-B056-03A531636502}"/>
    <dgm:cxn modelId="{1CA7DC09-1F66-41C6-BCAF-18F8D9E71F95}" srcId="{27319E6B-6592-46AF-992B-A0D1AC52734D}" destId="{8B448067-6BB9-4462-A84E-F39FECD5201B}" srcOrd="4" destOrd="0" parTransId="{665BF459-14B6-4095-9C8F-AE7245C0CE08}" sibTransId="{D1C243C1-550A-40A4-AE20-CD06BDCBE5F3}"/>
    <dgm:cxn modelId="{727C86FF-83F9-4927-8072-C9ED235A12AE}" srcId="{252D3687-1A4C-4EFE-A60B-AEB46852065D}" destId="{B25D2EF9-8AA4-4F75-AAD9-31168669B0BC}" srcOrd="2" destOrd="0" parTransId="{4CF606C3-3F35-4523-8514-BD0BE498B5B7}" sibTransId="{D69C73C9-0359-4D71-9418-F33CA880024E}"/>
    <dgm:cxn modelId="{275248D5-5671-4D8C-9BBD-D8D95810B247}" type="presOf" srcId="{6FDE005E-2ABA-486B-A4FE-C3D81340637D}" destId="{813FFAAE-F6EC-40A7-B050-3F43A30C9FD0}" srcOrd="0" destOrd="0" presId="urn:microsoft.com/office/officeart/2005/8/layout/process3"/>
    <dgm:cxn modelId="{296503D9-B873-487C-AEF0-4E2335A5F553}" srcId="{B2EFDA7D-D8E5-4AE2-B413-7305700D8BC3}" destId="{C47966F5-1B65-4D1C-A47E-42C2D4CED2A3}" srcOrd="0" destOrd="0" parTransId="{674D2C77-4467-4B70-8012-885449DE185C}" sibTransId="{7F94C8E0-A2A1-4A37-8F82-5287F87AFD6F}"/>
    <dgm:cxn modelId="{E72F08E9-9540-43F0-B61B-F04C90CF7DFA}" type="presOf" srcId="{6FDE005E-2ABA-486B-A4FE-C3D81340637D}" destId="{42C66FE5-38A0-4D64-9327-0BE0BB1609A0}" srcOrd="1" destOrd="0" presId="urn:microsoft.com/office/officeart/2005/8/layout/process3"/>
    <dgm:cxn modelId="{3D162FD0-8885-49E9-8914-26E774F0750A}" type="presOf" srcId="{252D3687-1A4C-4EFE-A60B-AEB46852065D}" destId="{85048AA2-185B-4644-AB28-F4823D9FF4D2}" srcOrd="1" destOrd="0" presId="urn:microsoft.com/office/officeart/2005/8/layout/process3"/>
    <dgm:cxn modelId="{BF41826F-4B24-45F6-B243-0BC475D82D07}" type="presOf" srcId="{0F1ABEF1-6FFE-4985-8F50-7C4E89B98AF1}" destId="{240E5713-46F3-47A7-9B00-37042BE37C27}" srcOrd="0" destOrd="0" presId="urn:microsoft.com/office/officeart/2005/8/layout/process3"/>
    <dgm:cxn modelId="{1F2681FB-0AA3-4352-8234-F49814A28890}" srcId="{5918D192-C116-4363-95A6-C8F2EC4BAD19}" destId="{02B372D3-C7FA-48D3-BA43-BBE072FD0B8F}" srcOrd="2" destOrd="0" parTransId="{69D21580-3CB1-4B22-BDF0-9AFA443AC26A}" sibTransId="{0F7DBBF0-D2C1-40F8-A45C-F532C0722EDA}"/>
    <dgm:cxn modelId="{0607F653-6439-4181-978F-76EFDF5D9A63}" type="presOf" srcId="{770FA9AB-ADC5-459D-9712-526B08CD5391}" destId="{2AC43B2E-6A65-4606-8AD7-15F69BA726EF}" srcOrd="1" destOrd="0" presId="urn:microsoft.com/office/officeart/2005/8/layout/process3"/>
    <dgm:cxn modelId="{AD8623ED-C2DB-46AF-A636-8FF4141A0A26}" srcId="{569DE24C-A26A-4772-9960-2005DBF14505}" destId="{27319E6B-6592-46AF-992B-A0D1AC52734D}" srcOrd="4" destOrd="0" parTransId="{ECC21585-061C-497B-B234-9EE711D0345B}" sibTransId="{999DEE8E-3453-4F75-B00C-2F15E9EE9933}"/>
    <dgm:cxn modelId="{142DB1B0-5306-456F-89F2-3F0E7B902F0E}" type="presOf" srcId="{36ACA7AD-C882-4BF8-8B99-595F45701085}" destId="{17A5FA99-C964-41E3-B11B-9EA1D6BACF1A}" srcOrd="0" destOrd="1" presId="urn:microsoft.com/office/officeart/2005/8/layout/process3"/>
    <dgm:cxn modelId="{E88EDF89-BCEF-443C-A382-5862F8098915}" type="presOf" srcId="{44B24582-F8B4-41EF-A8E1-905EE42BF6E5}" destId="{25F4526F-56E5-4159-9FAE-37E0F2F4ED8B}" srcOrd="0" destOrd="0" presId="urn:microsoft.com/office/officeart/2005/8/layout/process3"/>
    <dgm:cxn modelId="{ED1DA05E-8ACF-411B-A7EF-38D93E8D8049}" type="presOf" srcId="{B25D2EF9-8AA4-4F75-AAD9-31168669B0BC}" destId="{25F4526F-56E5-4159-9FAE-37E0F2F4ED8B}" srcOrd="0" destOrd="2" presId="urn:microsoft.com/office/officeart/2005/8/layout/process3"/>
    <dgm:cxn modelId="{5816EB7B-D14D-4B6B-8489-460D42A75E5B}" type="presOf" srcId="{770FA9AB-ADC5-459D-9712-526B08CD5391}" destId="{78D85E03-F068-409F-8B5A-AAB11850EABE}" srcOrd="0" destOrd="0" presId="urn:microsoft.com/office/officeart/2005/8/layout/process3"/>
    <dgm:cxn modelId="{D2027504-35C7-4A20-BE1C-379A778CB6B0}" type="presOf" srcId="{93E40D09-12ED-40C5-8579-0170C2762168}" destId="{A7376B41-64C2-42C3-A6EF-A1C28B5C08F4}" srcOrd="1" destOrd="0" presId="urn:microsoft.com/office/officeart/2005/8/layout/process3"/>
    <dgm:cxn modelId="{30566FEE-6521-4A18-9406-04634C907577}" type="presOf" srcId="{63610CE1-FAEC-4657-884C-C984920F02F2}" destId="{C30A9EE2-F182-44B1-B84D-64616D4E1731}" srcOrd="0" destOrd="0" presId="urn:microsoft.com/office/officeart/2005/8/layout/process3"/>
    <dgm:cxn modelId="{EA25EA1D-5A18-43A6-94F5-C1E1AF4AF0D7}" type="presOf" srcId="{947BA61F-BD80-4CDC-A9E4-2FD5B75CFE81}" destId="{A179625F-795C-48BC-ADFB-750CF0D42196}" srcOrd="1" destOrd="0" presId="urn:microsoft.com/office/officeart/2005/8/layout/process3"/>
    <dgm:cxn modelId="{220CC797-8F66-42FD-A742-D6E5F9126343}" type="presOf" srcId="{B2EFDA7D-D8E5-4AE2-B413-7305700D8BC3}" destId="{420A2D6C-59CD-4457-AA4A-AFCD2B88EC6D}" srcOrd="1" destOrd="0" presId="urn:microsoft.com/office/officeart/2005/8/layout/process3"/>
    <dgm:cxn modelId="{FF8D15B9-1190-4C50-998A-8FBE578B4A4A}" type="presOf" srcId="{93E40D09-12ED-40C5-8579-0170C2762168}" destId="{D3EEABD0-AD58-4C7B-A8B7-E36CC70D81A1}" srcOrd="0" destOrd="0" presId="urn:microsoft.com/office/officeart/2005/8/layout/process3"/>
    <dgm:cxn modelId="{F19D47DF-EECC-4821-A086-10C6FE96E197}" type="presOf" srcId="{252D3687-1A4C-4EFE-A60B-AEB46852065D}" destId="{77BC0466-C17F-471C-9CDE-B63785B8B666}" srcOrd="0" destOrd="0" presId="urn:microsoft.com/office/officeart/2005/8/layout/process3"/>
    <dgm:cxn modelId="{DF3550A1-AC41-4B80-8D2C-855C2ED98320}" type="presOf" srcId="{F16EF70D-2189-43EC-8868-91FBFB388526}" destId="{CA507BB7-A235-4927-9B21-17D7FEE4778C}" srcOrd="0" destOrd="0" presId="urn:microsoft.com/office/officeart/2005/8/layout/process3"/>
    <dgm:cxn modelId="{25BC8110-6581-47CC-BD8E-8524BF3E044E}" type="presOf" srcId="{D549A0C2-6F9E-4573-9C4B-A2A57955C6E9}" destId="{17A5FA99-C964-41E3-B11B-9EA1D6BACF1A}" srcOrd="0" destOrd="2" presId="urn:microsoft.com/office/officeart/2005/8/layout/process3"/>
    <dgm:cxn modelId="{09EFB81F-1FB0-4874-83FE-D98BD7E2ED64}" srcId="{569DE24C-A26A-4772-9960-2005DBF14505}" destId="{B2EFDA7D-D8E5-4AE2-B413-7305700D8BC3}" srcOrd="3" destOrd="0" parTransId="{B21305A6-8A9A-4313-B8CA-E57E405AD45B}" sibTransId="{93E40D09-12ED-40C5-8579-0170C2762168}"/>
    <dgm:cxn modelId="{B286CE1A-3BE1-47F8-BEDF-AAE66C9D2B0F}" srcId="{569DE24C-A26A-4772-9960-2005DBF14505}" destId="{252D3687-1A4C-4EFE-A60B-AEB46852065D}" srcOrd="0" destOrd="0" parTransId="{0C074D13-461E-45B7-AC70-601991471E52}" sibTransId="{770FA9AB-ADC5-459D-9712-526B08CD5391}"/>
    <dgm:cxn modelId="{F38942DF-FFA3-4D10-9865-12AF54050FB5}" type="presOf" srcId="{27319E6B-6592-46AF-992B-A0D1AC52734D}" destId="{9D306C48-4EF0-43B1-9C2B-657F221BF519}" srcOrd="1" destOrd="0" presId="urn:microsoft.com/office/officeart/2005/8/layout/process3"/>
    <dgm:cxn modelId="{688FFCFB-6FA3-496A-AABE-BBA492C3567C}" type="presOf" srcId="{53139A0D-6729-4846-9CBF-588085E2DB03}" destId="{17A5FA99-C964-41E3-B11B-9EA1D6BACF1A}" srcOrd="0" destOrd="3" presId="urn:microsoft.com/office/officeart/2005/8/layout/process3"/>
    <dgm:cxn modelId="{00752A15-A1FF-4B84-9224-F5AE9518EFAE}" srcId="{947BA61F-BD80-4CDC-A9E4-2FD5B75CFE81}" destId="{D073BAEB-34D5-4ECE-8D6B-E0E674BD5B0F}" srcOrd="1" destOrd="0" parTransId="{3E86D8A9-3EFE-4008-BAD3-138D28703CFE}" sibTransId="{9E6A87DB-E843-4B77-8896-288A0F601482}"/>
    <dgm:cxn modelId="{29ABF458-A854-4E4C-89CA-482DB5BC9AAF}" type="presOf" srcId="{5494AC92-3661-45DD-A949-13DDDBC1A2DD}" destId="{CA507BB7-A235-4927-9B21-17D7FEE4778C}" srcOrd="0" destOrd="2" presId="urn:microsoft.com/office/officeart/2005/8/layout/process3"/>
    <dgm:cxn modelId="{FA347613-767D-4FDE-9AC5-276A11742236}" type="presOf" srcId="{02B372D3-C7FA-48D3-BA43-BBE072FD0B8F}" destId="{240E5713-46F3-47A7-9B00-37042BE37C27}" srcOrd="0" destOrd="2" presId="urn:microsoft.com/office/officeart/2005/8/layout/process3"/>
    <dgm:cxn modelId="{1122525E-262B-4D01-BDEF-138F79D3AB13}" type="presOf" srcId="{D073BAEB-34D5-4ECE-8D6B-E0E674BD5B0F}" destId="{CA507BB7-A235-4927-9B21-17D7FEE4778C}" srcOrd="0" destOrd="1" presId="urn:microsoft.com/office/officeart/2005/8/layout/process3"/>
    <dgm:cxn modelId="{97808439-A29B-4C36-B1DA-45A04F9E5680}" srcId="{947BA61F-BD80-4CDC-A9E4-2FD5B75CFE81}" destId="{5494AC92-3661-45DD-A949-13DDDBC1A2DD}" srcOrd="2" destOrd="0" parTransId="{4F2FCF7D-ED73-4CDF-9B78-8CF24E71C2A4}" sibTransId="{FDE4A0A2-734E-46B2-AB6A-06D7CBF9FEEA}"/>
    <dgm:cxn modelId="{5F857E9F-E6F7-4259-8734-8C1522D27A3C}" type="presOf" srcId="{27319E6B-6592-46AF-992B-A0D1AC52734D}" destId="{CDEEE4C2-6C40-42E9-A033-EDC3162B7F64}" srcOrd="0" destOrd="0" presId="urn:microsoft.com/office/officeart/2005/8/layout/process3"/>
    <dgm:cxn modelId="{13A3DA05-F6AC-4709-AE10-335C7E2D7934}" type="presOf" srcId="{B3526DD8-9AB2-4883-92D5-A35790509352}" destId="{17A5FA99-C964-41E3-B11B-9EA1D6BACF1A}" srcOrd="0" destOrd="0" presId="urn:microsoft.com/office/officeart/2005/8/layout/process3"/>
    <dgm:cxn modelId="{8B20A8D6-10D6-4FF8-88BB-5704459031C1}" srcId="{27319E6B-6592-46AF-992B-A0D1AC52734D}" destId="{36ACA7AD-C882-4BF8-8B99-595F45701085}" srcOrd="1" destOrd="0" parTransId="{DF869B2B-FFEE-44FF-AE94-BD9701630D28}" sibTransId="{269F69AA-9EF1-4C14-BF88-F1FD82C7815C}"/>
    <dgm:cxn modelId="{2DD895B6-A6FA-4802-8EFD-BAD628B495A2}" type="presOf" srcId="{8B448067-6BB9-4462-A84E-F39FECD5201B}" destId="{17A5FA99-C964-41E3-B11B-9EA1D6BACF1A}" srcOrd="0" destOrd="4" presId="urn:microsoft.com/office/officeart/2005/8/layout/process3"/>
    <dgm:cxn modelId="{773DC9EA-18F9-4BC7-9691-029D166983D2}" srcId="{27319E6B-6592-46AF-992B-A0D1AC52734D}" destId="{53139A0D-6729-4846-9CBF-588085E2DB03}" srcOrd="3" destOrd="0" parTransId="{BCC5C38A-6C30-43F9-8EE2-4841D5A8A225}" sibTransId="{9C1A3A84-E3FA-4F7C-8C86-4F3A565F6BF8}"/>
    <dgm:cxn modelId="{3C1B76A9-C76E-4155-93C6-88C8AE62A85A}" type="presOf" srcId="{B2EFDA7D-D8E5-4AE2-B413-7305700D8BC3}" destId="{457D02D7-6F54-474C-8713-AF7E2AE396B5}" srcOrd="0" destOrd="0" presId="urn:microsoft.com/office/officeart/2005/8/layout/process3"/>
    <dgm:cxn modelId="{7E287C52-82C8-408B-A98F-ADBAFAF2B2F0}" srcId="{569DE24C-A26A-4772-9960-2005DBF14505}" destId="{947BA61F-BD80-4CDC-A9E4-2FD5B75CFE81}" srcOrd="2" destOrd="0" parTransId="{6463D5E1-09E6-4298-A329-70F78CAF6143}" sibTransId="{6FDE005E-2ABA-486B-A4FE-C3D81340637D}"/>
    <dgm:cxn modelId="{EA4540C4-EB50-4085-AB52-B4FE2B0E29D8}" srcId="{569DE24C-A26A-4772-9960-2005DBF14505}" destId="{5918D192-C116-4363-95A6-C8F2EC4BAD19}" srcOrd="1" destOrd="0" parTransId="{A8E1C4E6-FDDE-475A-BD43-EE5FF54719F0}" sibTransId="{63610CE1-FAEC-4657-884C-C984920F02F2}"/>
    <dgm:cxn modelId="{67A2068C-4C8E-452C-9E29-FE06166CECC9}" type="presOf" srcId="{63610CE1-FAEC-4657-884C-C984920F02F2}" destId="{DD35F64D-1C19-4F1C-95C1-BF0954A4B016}" srcOrd="1" destOrd="0" presId="urn:microsoft.com/office/officeart/2005/8/layout/process3"/>
    <dgm:cxn modelId="{BD70E9E8-4696-4856-B732-213B1B893AE5}" type="presOf" srcId="{5918D192-C116-4363-95A6-C8F2EC4BAD19}" destId="{CBE94A2A-C2E4-4A26-BA3E-7225EBF9FAD2}" srcOrd="1" destOrd="0" presId="urn:microsoft.com/office/officeart/2005/8/layout/process3"/>
    <dgm:cxn modelId="{821797CE-EAE2-4AEF-BF42-6156B7D84697}" srcId="{5918D192-C116-4363-95A6-C8F2EC4BAD19}" destId="{3D83DC91-F76C-45BF-B592-CDCBB422483C}" srcOrd="1" destOrd="0" parTransId="{A3CCBB56-E1CB-473A-A52B-A2599539C1D1}" sibTransId="{7DE32485-197F-4DF4-9A8F-731D95647ED9}"/>
    <dgm:cxn modelId="{3B6132C5-B1CC-4726-8D58-2DD65FA070E4}" srcId="{252D3687-1A4C-4EFE-A60B-AEB46852065D}" destId="{6335E7B2-404E-44C8-B2FE-1EE507D109E6}" srcOrd="1" destOrd="0" parTransId="{6FEFC297-BF6A-4E0F-B155-441E0EFBCD5C}" sibTransId="{615ED1DB-98F1-499E-B96E-081B4B1784B7}"/>
    <dgm:cxn modelId="{FEEC860F-39F0-42A3-B605-A7A3797B8C02}" type="presOf" srcId="{C47966F5-1B65-4D1C-A47E-42C2D4CED2A3}" destId="{92E2FF1F-B549-4EB6-AAAA-612A61078BC7}" srcOrd="0" destOrd="0" presId="urn:microsoft.com/office/officeart/2005/8/layout/process3"/>
    <dgm:cxn modelId="{FEA552DE-9D19-47FF-8A93-99A539DED60D}" srcId="{947BA61F-BD80-4CDC-A9E4-2FD5B75CFE81}" destId="{F16EF70D-2189-43EC-8868-91FBFB388526}" srcOrd="0" destOrd="0" parTransId="{CDA8E647-9051-4CCE-92A8-EFE990A32A0C}" sibTransId="{2FD4E8EB-C685-46C5-8BF2-50B10735C9B1}"/>
    <dgm:cxn modelId="{B934DF6E-F15F-4617-BAEA-9644DF5247E7}" type="presOf" srcId="{947BA61F-BD80-4CDC-A9E4-2FD5B75CFE81}" destId="{2015BB99-0D5A-4B5E-9CAD-1DDF0B934F62}" srcOrd="0" destOrd="0" presId="urn:microsoft.com/office/officeart/2005/8/layout/process3"/>
    <dgm:cxn modelId="{A74661E7-885C-483F-A163-6EF1B29C5113}" srcId="{252D3687-1A4C-4EFE-A60B-AEB46852065D}" destId="{44B24582-F8B4-41EF-A8E1-905EE42BF6E5}" srcOrd="0" destOrd="0" parTransId="{47FFFE53-2CE3-4EF0-A0FF-5A6A0D21B27E}" sibTransId="{C2AAC4F3-A4D8-42D2-8103-A6F8210290F6}"/>
    <dgm:cxn modelId="{92585A58-12E1-4E29-94B7-7E67A2D7F145}" type="presOf" srcId="{569DE24C-A26A-4772-9960-2005DBF14505}" destId="{2B2E5D32-A933-4BA0-BF94-6CF7372196AD}" srcOrd="0" destOrd="0" presId="urn:microsoft.com/office/officeart/2005/8/layout/process3"/>
    <dgm:cxn modelId="{D8893FC6-85C6-41DB-AE01-03945788789F}" srcId="{27319E6B-6592-46AF-992B-A0D1AC52734D}" destId="{D549A0C2-6F9E-4573-9C4B-A2A57955C6E9}" srcOrd="2" destOrd="0" parTransId="{CEDEBE9B-16B6-4AE0-A838-48318D660F1B}" sibTransId="{394F91A6-9C72-4F9B-AAC4-D9EECD047D6A}"/>
    <dgm:cxn modelId="{2C1AB597-E954-4DF6-B54D-C5326328BBEF}" type="presParOf" srcId="{2B2E5D32-A933-4BA0-BF94-6CF7372196AD}" destId="{C02B01E6-E02A-4AAA-AD13-7746A318397B}" srcOrd="0" destOrd="0" presId="urn:microsoft.com/office/officeart/2005/8/layout/process3"/>
    <dgm:cxn modelId="{5CE29E96-EBDE-4E65-BD0E-5559D9ACE5FC}" type="presParOf" srcId="{C02B01E6-E02A-4AAA-AD13-7746A318397B}" destId="{77BC0466-C17F-471C-9CDE-B63785B8B666}" srcOrd="0" destOrd="0" presId="urn:microsoft.com/office/officeart/2005/8/layout/process3"/>
    <dgm:cxn modelId="{E5BE5221-33F5-4652-94FD-0216FBE08BD0}" type="presParOf" srcId="{C02B01E6-E02A-4AAA-AD13-7746A318397B}" destId="{85048AA2-185B-4644-AB28-F4823D9FF4D2}" srcOrd="1" destOrd="0" presId="urn:microsoft.com/office/officeart/2005/8/layout/process3"/>
    <dgm:cxn modelId="{4DEA611E-7959-4289-B731-B94AAD1A1B4C}" type="presParOf" srcId="{C02B01E6-E02A-4AAA-AD13-7746A318397B}" destId="{25F4526F-56E5-4159-9FAE-37E0F2F4ED8B}" srcOrd="2" destOrd="0" presId="urn:microsoft.com/office/officeart/2005/8/layout/process3"/>
    <dgm:cxn modelId="{573B8FB8-D05E-4912-8688-BD0164ED89F1}" type="presParOf" srcId="{2B2E5D32-A933-4BA0-BF94-6CF7372196AD}" destId="{78D85E03-F068-409F-8B5A-AAB11850EABE}" srcOrd="1" destOrd="0" presId="urn:microsoft.com/office/officeart/2005/8/layout/process3"/>
    <dgm:cxn modelId="{06F5EE55-22A4-4A89-88C5-56F09012B4A8}" type="presParOf" srcId="{78D85E03-F068-409F-8B5A-AAB11850EABE}" destId="{2AC43B2E-6A65-4606-8AD7-15F69BA726EF}" srcOrd="0" destOrd="0" presId="urn:microsoft.com/office/officeart/2005/8/layout/process3"/>
    <dgm:cxn modelId="{58289F00-2537-4CD2-BCCB-2A876AD56AD9}" type="presParOf" srcId="{2B2E5D32-A933-4BA0-BF94-6CF7372196AD}" destId="{2482F7C5-47AE-4128-B3DC-EC334D3B5ADC}" srcOrd="2" destOrd="0" presId="urn:microsoft.com/office/officeart/2005/8/layout/process3"/>
    <dgm:cxn modelId="{37744047-337C-4C6E-8702-243EF743E063}" type="presParOf" srcId="{2482F7C5-47AE-4128-B3DC-EC334D3B5ADC}" destId="{9ED7CD36-2E3A-4145-857C-C7DA45121E28}" srcOrd="0" destOrd="0" presId="urn:microsoft.com/office/officeart/2005/8/layout/process3"/>
    <dgm:cxn modelId="{B883F6FB-66CB-4117-AD36-20B42473EA8E}" type="presParOf" srcId="{2482F7C5-47AE-4128-B3DC-EC334D3B5ADC}" destId="{CBE94A2A-C2E4-4A26-BA3E-7225EBF9FAD2}" srcOrd="1" destOrd="0" presId="urn:microsoft.com/office/officeart/2005/8/layout/process3"/>
    <dgm:cxn modelId="{BF006B6E-2921-4D4D-B738-D9644CFF794D}" type="presParOf" srcId="{2482F7C5-47AE-4128-B3DC-EC334D3B5ADC}" destId="{240E5713-46F3-47A7-9B00-37042BE37C27}" srcOrd="2" destOrd="0" presId="urn:microsoft.com/office/officeart/2005/8/layout/process3"/>
    <dgm:cxn modelId="{6592E4F4-4F0E-43CC-98B2-CC08B1C0FCAD}" type="presParOf" srcId="{2B2E5D32-A933-4BA0-BF94-6CF7372196AD}" destId="{C30A9EE2-F182-44B1-B84D-64616D4E1731}" srcOrd="3" destOrd="0" presId="urn:microsoft.com/office/officeart/2005/8/layout/process3"/>
    <dgm:cxn modelId="{E8C46746-20A6-452D-8E52-D00EDBA33F9E}" type="presParOf" srcId="{C30A9EE2-F182-44B1-B84D-64616D4E1731}" destId="{DD35F64D-1C19-4F1C-95C1-BF0954A4B016}" srcOrd="0" destOrd="0" presId="urn:microsoft.com/office/officeart/2005/8/layout/process3"/>
    <dgm:cxn modelId="{6B96B0E3-C4E5-40E2-98D6-4929152E6AC5}" type="presParOf" srcId="{2B2E5D32-A933-4BA0-BF94-6CF7372196AD}" destId="{A2F9C815-A2BB-4761-89F9-B44F4BE7C100}" srcOrd="4" destOrd="0" presId="urn:microsoft.com/office/officeart/2005/8/layout/process3"/>
    <dgm:cxn modelId="{26F6CA6E-9AB9-46BF-A173-041668596E56}" type="presParOf" srcId="{A2F9C815-A2BB-4761-89F9-B44F4BE7C100}" destId="{2015BB99-0D5A-4B5E-9CAD-1DDF0B934F62}" srcOrd="0" destOrd="0" presId="urn:microsoft.com/office/officeart/2005/8/layout/process3"/>
    <dgm:cxn modelId="{4F32B94E-A124-49BB-959C-EA15F5C78C8F}" type="presParOf" srcId="{A2F9C815-A2BB-4761-89F9-B44F4BE7C100}" destId="{A179625F-795C-48BC-ADFB-750CF0D42196}" srcOrd="1" destOrd="0" presId="urn:microsoft.com/office/officeart/2005/8/layout/process3"/>
    <dgm:cxn modelId="{05A06061-333A-4B1F-8041-8AD7037D47E3}" type="presParOf" srcId="{A2F9C815-A2BB-4761-89F9-B44F4BE7C100}" destId="{CA507BB7-A235-4927-9B21-17D7FEE4778C}" srcOrd="2" destOrd="0" presId="urn:microsoft.com/office/officeart/2005/8/layout/process3"/>
    <dgm:cxn modelId="{81318E0A-8B31-48A1-B499-5B8F78201DB1}" type="presParOf" srcId="{2B2E5D32-A933-4BA0-BF94-6CF7372196AD}" destId="{813FFAAE-F6EC-40A7-B050-3F43A30C9FD0}" srcOrd="5" destOrd="0" presId="urn:microsoft.com/office/officeart/2005/8/layout/process3"/>
    <dgm:cxn modelId="{F04AEB51-898A-489D-9C90-5C7C28C111E4}" type="presParOf" srcId="{813FFAAE-F6EC-40A7-B050-3F43A30C9FD0}" destId="{42C66FE5-38A0-4D64-9327-0BE0BB1609A0}" srcOrd="0" destOrd="0" presId="urn:microsoft.com/office/officeart/2005/8/layout/process3"/>
    <dgm:cxn modelId="{38BC3BD5-C945-4942-92A8-C2403FA8D889}" type="presParOf" srcId="{2B2E5D32-A933-4BA0-BF94-6CF7372196AD}" destId="{C1EDFFFC-BF4F-431F-8E71-371692B97F2A}" srcOrd="6" destOrd="0" presId="urn:microsoft.com/office/officeart/2005/8/layout/process3"/>
    <dgm:cxn modelId="{1C63D9A7-CEA1-4C92-8D0D-9A26D96F7230}" type="presParOf" srcId="{C1EDFFFC-BF4F-431F-8E71-371692B97F2A}" destId="{457D02D7-6F54-474C-8713-AF7E2AE396B5}" srcOrd="0" destOrd="0" presId="urn:microsoft.com/office/officeart/2005/8/layout/process3"/>
    <dgm:cxn modelId="{EE47C401-CD9D-41B1-85FF-EBB45CC559CC}" type="presParOf" srcId="{C1EDFFFC-BF4F-431F-8E71-371692B97F2A}" destId="{420A2D6C-59CD-4457-AA4A-AFCD2B88EC6D}" srcOrd="1" destOrd="0" presId="urn:microsoft.com/office/officeart/2005/8/layout/process3"/>
    <dgm:cxn modelId="{1B333870-3A5F-441E-B1C9-121F00148740}" type="presParOf" srcId="{C1EDFFFC-BF4F-431F-8E71-371692B97F2A}" destId="{92E2FF1F-B549-4EB6-AAAA-612A61078BC7}" srcOrd="2" destOrd="0" presId="urn:microsoft.com/office/officeart/2005/8/layout/process3"/>
    <dgm:cxn modelId="{0D82F7B5-BC9A-4522-8256-470C89EA805D}" type="presParOf" srcId="{2B2E5D32-A933-4BA0-BF94-6CF7372196AD}" destId="{D3EEABD0-AD58-4C7B-A8B7-E36CC70D81A1}" srcOrd="7" destOrd="0" presId="urn:microsoft.com/office/officeart/2005/8/layout/process3"/>
    <dgm:cxn modelId="{1D017D5C-C1B7-4810-B94E-15C28164C29D}" type="presParOf" srcId="{D3EEABD0-AD58-4C7B-A8B7-E36CC70D81A1}" destId="{A7376B41-64C2-42C3-A6EF-A1C28B5C08F4}" srcOrd="0" destOrd="0" presId="urn:microsoft.com/office/officeart/2005/8/layout/process3"/>
    <dgm:cxn modelId="{504AD1ED-C10A-454A-B2D9-EEE3A8C5AD99}" type="presParOf" srcId="{2B2E5D32-A933-4BA0-BF94-6CF7372196AD}" destId="{AEAA5D1F-8877-4B59-9A99-D0E0B73F5D2F}" srcOrd="8" destOrd="0" presId="urn:microsoft.com/office/officeart/2005/8/layout/process3"/>
    <dgm:cxn modelId="{CFD0052E-7B94-48A3-9C55-2235DDEA2796}" type="presParOf" srcId="{AEAA5D1F-8877-4B59-9A99-D0E0B73F5D2F}" destId="{CDEEE4C2-6C40-42E9-A033-EDC3162B7F64}" srcOrd="0" destOrd="0" presId="urn:microsoft.com/office/officeart/2005/8/layout/process3"/>
    <dgm:cxn modelId="{D3AE827F-B738-4DCD-B9DB-B67B3AD11B2B}" type="presParOf" srcId="{AEAA5D1F-8877-4B59-9A99-D0E0B73F5D2F}" destId="{9D306C48-4EF0-43B1-9C2B-657F221BF519}" srcOrd="1" destOrd="0" presId="urn:microsoft.com/office/officeart/2005/8/layout/process3"/>
    <dgm:cxn modelId="{91231E79-CF4A-4941-AC74-F29FD262C163}" type="presParOf" srcId="{AEAA5D1F-8877-4B59-9A99-D0E0B73F5D2F}" destId="{17A5FA99-C964-41E3-B11B-9EA1D6BACF1A}" srcOrd="2" destOrd="0" presId="urn:microsoft.com/office/officeart/2005/8/layout/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381CF0-AE21-43F4-B8F4-693B996D7391}"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es-CO"/>
        </a:p>
      </dgm:t>
    </dgm:pt>
    <dgm:pt modelId="{65B7C237-39E3-4D2F-A80A-E6D3E9115697}">
      <dgm:prSet phldrT="[Texto]"/>
      <dgm:spPr/>
      <dgm:t>
        <a:bodyPr/>
        <a:lstStyle/>
        <a:p>
          <a:r>
            <a:rPr lang="es-CO" dirty="0" smtClean="0"/>
            <a:t>MISION</a:t>
          </a:r>
          <a:endParaRPr lang="es-CO" dirty="0"/>
        </a:p>
      </dgm:t>
    </dgm:pt>
    <dgm:pt modelId="{1D9BE46C-4C37-4764-9E53-54AC433F0F10}" type="parTrans" cxnId="{CEABC908-C6D2-410D-80A7-821E31E8DDB8}">
      <dgm:prSet/>
      <dgm:spPr/>
      <dgm:t>
        <a:bodyPr/>
        <a:lstStyle/>
        <a:p>
          <a:endParaRPr lang="es-CO"/>
        </a:p>
      </dgm:t>
    </dgm:pt>
    <dgm:pt modelId="{3EBFF993-7F3E-4BF6-B37E-44EA122D300A}" type="sibTrans" cxnId="{CEABC908-C6D2-410D-80A7-821E31E8DDB8}">
      <dgm:prSet/>
      <dgm:spPr/>
      <dgm:t>
        <a:bodyPr/>
        <a:lstStyle/>
        <a:p>
          <a:endParaRPr lang="es-CO"/>
        </a:p>
      </dgm:t>
    </dgm:pt>
    <dgm:pt modelId="{54047AB3-8ABC-454E-AEF3-D6D24FC6A4E5}">
      <dgm:prSet phldrT="[Texto]"/>
      <dgm:spPr/>
      <dgm:t>
        <a:bodyPr/>
        <a:lstStyle/>
        <a:p>
          <a:r>
            <a:rPr lang="es-CO" dirty="0" smtClean="0"/>
            <a:t>VISION</a:t>
          </a:r>
          <a:endParaRPr lang="es-CO" dirty="0"/>
        </a:p>
      </dgm:t>
    </dgm:pt>
    <dgm:pt modelId="{11587DCC-7ADB-4786-BEFF-1C8AD6C7D996}" type="parTrans" cxnId="{E36E95CF-6C87-48FA-A7F6-85988464F250}">
      <dgm:prSet/>
      <dgm:spPr/>
      <dgm:t>
        <a:bodyPr/>
        <a:lstStyle/>
        <a:p>
          <a:endParaRPr lang="es-CO"/>
        </a:p>
      </dgm:t>
    </dgm:pt>
    <dgm:pt modelId="{EFE69151-D6D2-417C-8A9F-53AB28CAA7ED}" type="sibTrans" cxnId="{E36E95CF-6C87-48FA-A7F6-85988464F250}">
      <dgm:prSet/>
      <dgm:spPr/>
      <dgm:t>
        <a:bodyPr/>
        <a:lstStyle/>
        <a:p>
          <a:endParaRPr lang="es-CO"/>
        </a:p>
      </dgm:t>
    </dgm:pt>
    <dgm:pt modelId="{E2FC518A-FC58-4B87-9A07-DAF6C00F7FBC}">
      <dgm:prSet phldrT="[Texto]"/>
      <dgm:spPr/>
      <dgm:t>
        <a:bodyPr/>
        <a:lstStyle/>
        <a:p>
          <a:r>
            <a:rPr lang="es-CO" dirty="0" smtClean="0"/>
            <a:t>VALORES</a:t>
          </a:r>
          <a:endParaRPr lang="es-CO" dirty="0"/>
        </a:p>
      </dgm:t>
    </dgm:pt>
    <dgm:pt modelId="{FA26D2BA-921C-4F1C-9DFE-BA928A8ED7C8}" type="parTrans" cxnId="{13BF494C-D974-44CB-87CF-DC49B5925995}">
      <dgm:prSet/>
      <dgm:spPr/>
      <dgm:t>
        <a:bodyPr/>
        <a:lstStyle/>
        <a:p>
          <a:endParaRPr lang="es-CO"/>
        </a:p>
      </dgm:t>
    </dgm:pt>
    <dgm:pt modelId="{D03E6572-7F6A-4730-8723-DB7941A5BEEC}" type="sibTrans" cxnId="{13BF494C-D974-44CB-87CF-DC49B5925995}">
      <dgm:prSet/>
      <dgm:spPr/>
      <dgm:t>
        <a:bodyPr/>
        <a:lstStyle/>
        <a:p>
          <a:endParaRPr lang="es-CO"/>
        </a:p>
      </dgm:t>
    </dgm:pt>
    <dgm:pt modelId="{9806F8B5-E335-4AAC-AD42-19F20ED95C78}" type="pres">
      <dgm:prSet presAssocID="{4A381CF0-AE21-43F4-B8F4-693B996D7391}" presName="Name0" presStyleCnt="0">
        <dgm:presLayoutVars>
          <dgm:chMax val="7"/>
          <dgm:chPref val="7"/>
          <dgm:dir/>
          <dgm:animLvl val="lvl"/>
        </dgm:presLayoutVars>
      </dgm:prSet>
      <dgm:spPr/>
      <dgm:t>
        <a:bodyPr/>
        <a:lstStyle/>
        <a:p>
          <a:endParaRPr lang="es-CO"/>
        </a:p>
      </dgm:t>
    </dgm:pt>
    <dgm:pt modelId="{C17DF8F7-0F63-45D6-8DBA-ABE899630C31}" type="pres">
      <dgm:prSet presAssocID="{65B7C237-39E3-4D2F-A80A-E6D3E9115697}" presName="Accent1" presStyleCnt="0"/>
      <dgm:spPr/>
    </dgm:pt>
    <dgm:pt modelId="{B07A34F1-2930-4C3D-980C-6A6E63F93A64}" type="pres">
      <dgm:prSet presAssocID="{65B7C237-39E3-4D2F-A80A-E6D3E9115697}" presName="Accent" presStyleLbl="node1" presStyleIdx="0" presStyleCnt="3" custLinFactNeighborX="-6749" custLinFactNeighborY="-4282"/>
      <dgm:spPr/>
    </dgm:pt>
    <dgm:pt modelId="{26AD5D59-88F7-4569-BF09-59561917A436}" type="pres">
      <dgm:prSet presAssocID="{65B7C237-39E3-4D2F-A80A-E6D3E9115697}" presName="Parent1" presStyleLbl="revTx" presStyleIdx="0" presStyleCnt="3">
        <dgm:presLayoutVars>
          <dgm:chMax val="1"/>
          <dgm:chPref val="1"/>
          <dgm:bulletEnabled val="1"/>
        </dgm:presLayoutVars>
      </dgm:prSet>
      <dgm:spPr/>
      <dgm:t>
        <a:bodyPr/>
        <a:lstStyle/>
        <a:p>
          <a:endParaRPr lang="es-CO"/>
        </a:p>
      </dgm:t>
    </dgm:pt>
    <dgm:pt modelId="{EB859D58-38CB-4BA6-9C97-3575F9C20C78}" type="pres">
      <dgm:prSet presAssocID="{54047AB3-8ABC-454E-AEF3-D6D24FC6A4E5}" presName="Accent2" presStyleCnt="0"/>
      <dgm:spPr/>
    </dgm:pt>
    <dgm:pt modelId="{31194E44-B9D4-4959-BE14-58894C6076FD}" type="pres">
      <dgm:prSet presAssocID="{54047AB3-8ABC-454E-AEF3-D6D24FC6A4E5}" presName="Accent" presStyleLbl="node1" presStyleIdx="1" presStyleCnt="3" custLinFactNeighborX="-9598" custLinFactNeighborY="30"/>
      <dgm:spPr/>
    </dgm:pt>
    <dgm:pt modelId="{F0F50D00-AEA1-45B9-B9D3-BB27D1FBA820}" type="pres">
      <dgm:prSet presAssocID="{54047AB3-8ABC-454E-AEF3-D6D24FC6A4E5}" presName="Parent2" presStyleLbl="revTx" presStyleIdx="1" presStyleCnt="3">
        <dgm:presLayoutVars>
          <dgm:chMax val="1"/>
          <dgm:chPref val="1"/>
          <dgm:bulletEnabled val="1"/>
        </dgm:presLayoutVars>
      </dgm:prSet>
      <dgm:spPr/>
      <dgm:t>
        <a:bodyPr/>
        <a:lstStyle/>
        <a:p>
          <a:endParaRPr lang="es-CO"/>
        </a:p>
      </dgm:t>
    </dgm:pt>
    <dgm:pt modelId="{40798EC5-F238-4B4B-9B36-8443068614E8}" type="pres">
      <dgm:prSet presAssocID="{E2FC518A-FC58-4B87-9A07-DAF6C00F7FBC}" presName="Accent3" presStyleCnt="0"/>
      <dgm:spPr/>
    </dgm:pt>
    <dgm:pt modelId="{D0F79715-A967-42C0-B7C2-8CFF556F0618}" type="pres">
      <dgm:prSet presAssocID="{E2FC518A-FC58-4B87-9A07-DAF6C00F7FBC}" presName="Accent" presStyleLbl="node1" presStyleIdx="2" presStyleCnt="3" custLinFactNeighborX="-6721" custLinFactNeighborY="-1296"/>
      <dgm:spPr/>
    </dgm:pt>
    <dgm:pt modelId="{CD352EC1-21F1-4D60-811C-A74AE0CED65A}" type="pres">
      <dgm:prSet presAssocID="{E2FC518A-FC58-4B87-9A07-DAF6C00F7FBC}" presName="Parent3" presStyleLbl="revTx" presStyleIdx="2" presStyleCnt="3">
        <dgm:presLayoutVars>
          <dgm:chMax val="1"/>
          <dgm:chPref val="1"/>
          <dgm:bulletEnabled val="1"/>
        </dgm:presLayoutVars>
      </dgm:prSet>
      <dgm:spPr/>
      <dgm:t>
        <a:bodyPr/>
        <a:lstStyle/>
        <a:p>
          <a:endParaRPr lang="es-CO"/>
        </a:p>
      </dgm:t>
    </dgm:pt>
  </dgm:ptLst>
  <dgm:cxnLst>
    <dgm:cxn modelId="{CAFE80E2-DD01-4705-A659-24AE4C5E17F0}" type="presOf" srcId="{E2FC518A-FC58-4B87-9A07-DAF6C00F7FBC}" destId="{CD352EC1-21F1-4D60-811C-A74AE0CED65A}" srcOrd="0" destOrd="0" presId="urn:microsoft.com/office/officeart/2009/layout/CircleArrowProcess"/>
    <dgm:cxn modelId="{CEABC908-C6D2-410D-80A7-821E31E8DDB8}" srcId="{4A381CF0-AE21-43F4-B8F4-693B996D7391}" destId="{65B7C237-39E3-4D2F-A80A-E6D3E9115697}" srcOrd="0" destOrd="0" parTransId="{1D9BE46C-4C37-4764-9E53-54AC433F0F10}" sibTransId="{3EBFF993-7F3E-4BF6-B37E-44EA122D300A}"/>
    <dgm:cxn modelId="{8F1C859B-7355-43D0-9087-D573CBAD04CA}" type="presOf" srcId="{65B7C237-39E3-4D2F-A80A-E6D3E9115697}" destId="{26AD5D59-88F7-4569-BF09-59561917A436}" srcOrd="0" destOrd="0" presId="urn:microsoft.com/office/officeart/2009/layout/CircleArrowProcess"/>
    <dgm:cxn modelId="{2B9621BA-AF95-40B4-9A9D-639E10E1DB9E}" type="presOf" srcId="{54047AB3-8ABC-454E-AEF3-D6D24FC6A4E5}" destId="{F0F50D00-AEA1-45B9-B9D3-BB27D1FBA820}" srcOrd="0" destOrd="0" presId="urn:microsoft.com/office/officeart/2009/layout/CircleArrowProcess"/>
    <dgm:cxn modelId="{986566D8-F3EE-47A6-AB1A-BFA59696C968}" type="presOf" srcId="{4A381CF0-AE21-43F4-B8F4-693B996D7391}" destId="{9806F8B5-E335-4AAC-AD42-19F20ED95C78}" srcOrd="0" destOrd="0" presId="urn:microsoft.com/office/officeart/2009/layout/CircleArrowProcess"/>
    <dgm:cxn modelId="{13BF494C-D974-44CB-87CF-DC49B5925995}" srcId="{4A381CF0-AE21-43F4-B8F4-693B996D7391}" destId="{E2FC518A-FC58-4B87-9A07-DAF6C00F7FBC}" srcOrd="2" destOrd="0" parTransId="{FA26D2BA-921C-4F1C-9DFE-BA928A8ED7C8}" sibTransId="{D03E6572-7F6A-4730-8723-DB7941A5BEEC}"/>
    <dgm:cxn modelId="{E36E95CF-6C87-48FA-A7F6-85988464F250}" srcId="{4A381CF0-AE21-43F4-B8F4-693B996D7391}" destId="{54047AB3-8ABC-454E-AEF3-D6D24FC6A4E5}" srcOrd="1" destOrd="0" parTransId="{11587DCC-7ADB-4786-BEFF-1C8AD6C7D996}" sibTransId="{EFE69151-D6D2-417C-8A9F-53AB28CAA7ED}"/>
    <dgm:cxn modelId="{2D4648E6-EF4F-46FF-9D64-64B2E47A297B}" type="presParOf" srcId="{9806F8B5-E335-4AAC-AD42-19F20ED95C78}" destId="{C17DF8F7-0F63-45D6-8DBA-ABE899630C31}" srcOrd="0" destOrd="0" presId="urn:microsoft.com/office/officeart/2009/layout/CircleArrowProcess"/>
    <dgm:cxn modelId="{A1544482-11D6-43B9-ADC2-F70F8A67AD00}" type="presParOf" srcId="{C17DF8F7-0F63-45D6-8DBA-ABE899630C31}" destId="{B07A34F1-2930-4C3D-980C-6A6E63F93A64}" srcOrd="0" destOrd="0" presId="urn:microsoft.com/office/officeart/2009/layout/CircleArrowProcess"/>
    <dgm:cxn modelId="{5FD244C2-F782-44AC-8C5E-566082A5F0B8}" type="presParOf" srcId="{9806F8B5-E335-4AAC-AD42-19F20ED95C78}" destId="{26AD5D59-88F7-4569-BF09-59561917A436}" srcOrd="1" destOrd="0" presId="urn:microsoft.com/office/officeart/2009/layout/CircleArrowProcess"/>
    <dgm:cxn modelId="{239DCA53-E260-4735-BF71-EC16BE288AE4}" type="presParOf" srcId="{9806F8B5-E335-4AAC-AD42-19F20ED95C78}" destId="{EB859D58-38CB-4BA6-9C97-3575F9C20C78}" srcOrd="2" destOrd="0" presId="urn:microsoft.com/office/officeart/2009/layout/CircleArrowProcess"/>
    <dgm:cxn modelId="{4D457566-1D92-471C-B906-E1143391A8D4}" type="presParOf" srcId="{EB859D58-38CB-4BA6-9C97-3575F9C20C78}" destId="{31194E44-B9D4-4959-BE14-58894C6076FD}" srcOrd="0" destOrd="0" presId="urn:microsoft.com/office/officeart/2009/layout/CircleArrowProcess"/>
    <dgm:cxn modelId="{2E7CEE59-4E76-4C12-B116-582A687E749F}" type="presParOf" srcId="{9806F8B5-E335-4AAC-AD42-19F20ED95C78}" destId="{F0F50D00-AEA1-45B9-B9D3-BB27D1FBA820}" srcOrd="3" destOrd="0" presId="urn:microsoft.com/office/officeart/2009/layout/CircleArrowProcess"/>
    <dgm:cxn modelId="{E31B52FA-68DB-4DD7-968B-170854502F94}" type="presParOf" srcId="{9806F8B5-E335-4AAC-AD42-19F20ED95C78}" destId="{40798EC5-F238-4B4B-9B36-8443068614E8}" srcOrd="4" destOrd="0" presId="urn:microsoft.com/office/officeart/2009/layout/CircleArrowProcess"/>
    <dgm:cxn modelId="{8A1C2734-A911-4E40-B1D4-945EDDC31929}" type="presParOf" srcId="{40798EC5-F238-4B4B-9B36-8443068614E8}" destId="{D0F79715-A967-42C0-B7C2-8CFF556F0618}" srcOrd="0" destOrd="0" presId="urn:microsoft.com/office/officeart/2009/layout/CircleArrowProcess"/>
    <dgm:cxn modelId="{F0940BA2-408E-4FFD-A905-3C280A56EBB5}" type="presParOf" srcId="{9806F8B5-E335-4AAC-AD42-19F20ED95C78}" destId="{CD352EC1-21F1-4D60-811C-A74AE0CED65A}" srcOrd="5" destOrd="0" presId="urn:microsoft.com/office/officeart/2009/layout/Circle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3226CF-4D68-4AE2-910E-8AF6CA3F6430}" type="doc">
      <dgm:prSet loTypeId="urn:microsoft.com/office/officeart/2005/8/layout/gear1" loCatId="cycle" qsTypeId="urn:microsoft.com/office/officeart/2005/8/quickstyle/3d1" qsCatId="3D" csTypeId="urn:microsoft.com/office/officeart/2005/8/colors/colorful1" csCatId="colorful" phldr="1"/>
      <dgm:spPr/>
    </dgm:pt>
    <dgm:pt modelId="{171501BA-D907-407B-B827-1FF86AED19F0}">
      <dgm:prSet phldrT="[Texto]" custT="1"/>
      <dgm:spPr/>
      <dgm:t>
        <a:bodyPr/>
        <a:lstStyle/>
        <a:p>
          <a:r>
            <a:rPr lang="es-CO" sz="1400" b="1" dirty="0" smtClean="0"/>
            <a:t>Consultoría</a:t>
          </a:r>
        </a:p>
        <a:p>
          <a:r>
            <a:rPr lang="es-CO" sz="1400" b="1" dirty="0" smtClean="0"/>
            <a:t>Minera</a:t>
          </a:r>
          <a:endParaRPr lang="es-CO" sz="1400" b="1" dirty="0"/>
        </a:p>
      </dgm:t>
    </dgm:pt>
    <dgm:pt modelId="{101BD35B-00F9-4C47-8AA5-1F273D9C05D1}" type="parTrans" cxnId="{24600BD6-18EC-4099-8F12-1DCAA14B3F10}">
      <dgm:prSet/>
      <dgm:spPr/>
      <dgm:t>
        <a:bodyPr/>
        <a:lstStyle/>
        <a:p>
          <a:endParaRPr lang="es-CO" sz="2000"/>
        </a:p>
      </dgm:t>
    </dgm:pt>
    <dgm:pt modelId="{CCCD8A28-37BE-4F88-9026-9B24F45F2A0E}" type="sibTrans" cxnId="{24600BD6-18EC-4099-8F12-1DCAA14B3F10}">
      <dgm:prSet/>
      <dgm:spPr/>
      <dgm:t>
        <a:bodyPr/>
        <a:lstStyle/>
        <a:p>
          <a:endParaRPr lang="es-CO" sz="2000"/>
        </a:p>
      </dgm:t>
    </dgm:pt>
    <dgm:pt modelId="{8B307536-56F5-4B58-86F2-792B322D077E}">
      <dgm:prSet phldrT="[Texto]" custT="1"/>
      <dgm:spPr/>
      <dgm:t>
        <a:bodyPr/>
        <a:lstStyle/>
        <a:p>
          <a:r>
            <a:rPr lang="es-CO" sz="1400" b="1" dirty="0" smtClean="0"/>
            <a:t>Servicios</a:t>
          </a:r>
        </a:p>
        <a:p>
          <a:r>
            <a:rPr lang="es-CO" sz="1400" b="1" dirty="0" smtClean="0"/>
            <a:t> Mineros</a:t>
          </a:r>
          <a:endParaRPr lang="es-CO" sz="1400" b="1" dirty="0"/>
        </a:p>
      </dgm:t>
    </dgm:pt>
    <dgm:pt modelId="{E6358534-E560-416E-B2E8-9C20972DF968}" type="parTrans" cxnId="{55DABB24-E1C7-4A18-9BD4-147CA81C31C3}">
      <dgm:prSet/>
      <dgm:spPr/>
      <dgm:t>
        <a:bodyPr/>
        <a:lstStyle/>
        <a:p>
          <a:endParaRPr lang="es-CO" sz="2000"/>
        </a:p>
      </dgm:t>
    </dgm:pt>
    <dgm:pt modelId="{C5906ACF-6834-4E04-A2A9-02946AF3396C}" type="sibTrans" cxnId="{55DABB24-E1C7-4A18-9BD4-147CA81C31C3}">
      <dgm:prSet/>
      <dgm:spPr/>
      <dgm:t>
        <a:bodyPr/>
        <a:lstStyle/>
        <a:p>
          <a:endParaRPr lang="es-CO" sz="2000"/>
        </a:p>
      </dgm:t>
    </dgm:pt>
    <dgm:pt modelId="{55688FCC-DD5E-4256-8A93-38271281DDAE}">
      <dgm:prSet phldrT="[Texto]" custT="1"/>
      <dgm:spPr/>
      <dgm:t>
        <a:bodyPr/>
        <a:lstStyle/>
        <a:p>
          <a:r>
            <a:rPr lang="es-CO" sz="1400" b="1" dirty="0" smtClean="0"/>
            <a:t>Operaciones </a:t>
          </a:r>
        </a:p>
        <a:p>
          <a:r>
            <a:rPr lang="es-CO" sz="1400" b="1" dirty="0" smtClean="0"/>
            <a:t>Mineras</a:t>
          </a:r>
          <a:endParaRPr lang="es-CO" sz="1400" b="1" dirty="0"/>
        </a:p>
      </dgm:t>
    </dgm:pt>
    <dgm:pt modelId="{775970E6-3151-48E2-8B85-A18C669BD32A}" type="parTrans" cxnId="{0A99102F-16D5-4E81-AA4B-7E580E1EA0DA}">
      <dgm:prSet/>
      <dgm:spPr/>
      <dgm:t>
        <a:bodyPr/>
        <a:lstStyle/>
        <a:p>
          <a:endParaRPr lang="es-CO" sz="2000"/>
        </a:p>
      </dgm:t>
    </dgm:pt>
    <dgm:pt modelId="{8605E37E-41CB-48C0-85CE-DAF9DBAFDEC5}" type="sibTrans" cxnId="{0A99102F-16D5-4E81-AA4B-7E580E1EA0DA}">
      <dgm:prSet/>
      <dgm:spPr/>
      <dgm:t>
        <a:bodyPr/>
        <a:lstStyle/>
        <a:p>
          <a:endParaRPr lang="es-CO" sz="2000"/>
        </a:p>
      </dgm:t>
    </dgm:pt>
    <dgm:pt modelId="{12951E7F-8BEF-44D2-B9AC-732983A3FB93}" type="pres">
      <dgm:prSet presAssocID="{893226CF-4D68-4AE2-910E-8AF6CA3F6430}" presName="composite" presStyleCnt="0">
        <dgm:presLayoutVars>
          <dgm:chMax val="3"/>
          <dgm:animLvl val="lvl"/>
          <dgm:resizeHandles val="exact"/>
        </dgm:presLayoutVars>
      </dgm:prSet>
      <dgm:spPr/>
    </dgm:pt>
    <dgm:pt modelId="{186CEC1F-CBA4-4321-8C64-3502DA294E66}" type="pres">
      <dgm:prSet presAssocID="{171501BA-D907-407B-B827-1FF86AED19F0}" presName="gear1" presStyleLbl="node1" presStyleIdx="0" presStyleCnt="3">
        <dgm:presLayoutVars>
          <dgm:chMax val="1"/>
          <dgm:bulletEnabled val="1"/>
        </dgm:presLayoutVars>
      </dgm:prSet>
      <dgm:spPr/>
      <dgm:t>
        <a:bodyPr/>
        <a:lstStyle/>
        <a:p>
          <a:endParaRPr lang="es-CO"/>
        </a:p>
      </dgm:t>
    </dgm:pt>
    <dgm:pt modelId="{DDC53C5C-B756-4554-973A-6708A88AF009}" type="pres">
      <dgm:prSet presAssocID="{171501BA-D907-407B-B827-1FF86AED19F0}" presName="gear1srcNode" presStyleLbl="node1" presStyleIdx="0" presStyleCnt="3"/>
      <dgm:spPr/>
      <dgm:t>
        <a:bodyPr/>
        <a:lstStyle/>
        <a:p>
          <a:endParaRPr lang="es-CO"/>
        </a:p>
      </dgm:t>
    </dgm:pt>
    <dgm:pt modelId="{0C20014F-4D9F-4EE5-86FA-2C651E331A33}" type="pres">
      <dgm:prSet presAssocID="{171501BA-D907-407B-B827-1FF86AED19F0}" presName="gear1dstNode" presStyleLbl="node1" presStyleIdx="0" presStyleCnt="3"/>
      <dgm:spPr/>
      <dgm:t>
        <a:bodyPr/>
        <a:lstStyle/>
        <a:p>
          <a:endParaRPr lang="es-CO"/>
        </a:p>
      </dgm:t>
    </dgm:pt>
    <dgm:pt modelId="{E0CE9784-1D89-4ABC-86FC-ADC0B728CF96}" type="pres">
      <dgm:prSet presAssocID="{8B307536-56F5-4B58-86F2-792B322D077E}" presName="gear2" presStyleLbl="node1" presStyleIdx="1" presStyleCnt="3">
        <dgm:presLayoutVars>
          <dgm:chMax val="1"/>
          <dgm:bulletEnabled val="1"/>
        </dgm:presLayoutVars>
      </dgm:prSet>
      <dgm:spPr/>
      <dgm:t>
        <a:bodyPr/>
        <a:lstStyle/>
        <a:p>
          <a:endParaRPr lang="es-CO"/>
        </a:p>
      </dgm:t>
    </dgm:pt>
    <dgm:pt modelId="{5EE1FF5E-A103-4EA2-87D4-D2A9831019CE}" type="pres">
      <dgm:prSet presAssocID="{8B307536-56F5-4B58-86F2-792B322D077E}" presName="gear2srcNode" presStyleLbl="node1" presStyleIdx="1" presStyleCnt="3"/>
      <dgm:spPr/>
      <dgm:t>
        <a:bodyPr/>
        <a:lstStyle/>
        <a:p>
          <a:endParaRPr lang="es-CO"/>
        </a:p>
      </dgm:t>
    </dgm:pt>
    <dgm:pt modelId="{B4F138CB-E3E2-444B-8640-AFBD98C665FC}" type="pres">
      <dgm:prSet presAssocID="{8B307536-56F5-4B58-86F2-792B322D077E}" presName="gear2dstNode" presStyleLbl="node1" presStyleIdx="1" presStyleCnt="3"/>
      <dgm:spPr/>
      <dgm:t>
        <a:bodyPr/>
        <a:lstStyle/>
        <a:p>
          <a:endParaRPr lang="es-CO"/>
        </a:p>
      </dgm:t>
    </dgm:pt>
    <dgm:pt modelId="{C3E507B4-28A2-40B5-A31B-D17160BB6842}" type="pres">
      <dgm:prSet presAssocID="{55688FCC-DD5E-4256-8A93-38271281DDAE}" presName="gear3" presStyleLbl="node1" presStyleIdx="2" presStyleCnt="3"/>
      <dgm:spPr/>
      <dgm:t>
        <a:bodyPr/>
        <a:lstStyle/>
        <a:p>
          <a:endParaRPr lang="es-CO"/>
        </a:p>
      </dgm:t>
    </dgm:pt>
    <dgm:pt modelId="{34483E20-3935-40A4-AE62-22EE22CE5549}" type="pres">
      <dgm:prSet presAssocID="{55688FCC-DD5E-4256-8A93-38271281DDAE}" presName="gear3tx" presStyleLbl="node1" presStyleIdx="2" presStyleCnt="3">
        <dgm:presLayoutVars>
          <dgm:chMax val="1"/>
          <dgm:bulletEnabled val="1"/>
        </dgm:presLayoutVars>
      </dgm:prSet>
      <dgm:spPr/>
      <dgm:t>
        <a:bodyPr/>
        <a:lstStyle/>
        <a:p>
          <a:endParaRPr lang="es-CO"/>
        </a:p>
      </dgm:t>
    </dgm:pt>
    <dgm:pt modelId="{092E10CA-B976-4D1D-B551-14E730A9F232}" type="pres">
      <dgm:prSet presAssocID="{55688FCC-DD5E-4256-8A93-38271281DDAE}" presName="gear3srcNode" presStyleLbl="node1" presStyleIdx="2" presStyleCnt="3"/>
      <dgm:spPr/>
      <dgm:t>
        <a:bodyPr/>
        <a:lstStyle/>
        <a:p>
          <a:endParaRPr lang="es-CO"/>
        </a:p>
      </dgm:t>
    </dgm:pt>
    <dgm:pt modelId="{34154D18-210C-4481-A35B-AF8D24411E85}" type="pres">
      <dgm:prSet presAssocID="{55688FCC-DD5E-4256-8A93-38271281DDAE}" presName="gear3dstNode" presStyleLbl="node1" presStyleIdx="2" presStyleCnt="3"/>
      <dgm:spPr/>
      <dgm:t>
        <a:bodyPr/>
        <a:lstStyle/>
        <a:p>
          <a:endParaRPr lang="es-CO"/>
        </a:p>
      </dgm:t>
    </dgm:pt>
    <dgm:pt modelId="{D90CD01F-FDC3-4B88-9435-3497FF917795}" type="pres">
      <dgm:prSet presAssocID="{CCCD8A28-37BE-4F88-9026-9B24F45F2A0E}" presName="connector1" presStyleLbl="sibTrans2D1" presStyleIdx="0" presStyleCnt="3"/>
      <dgm:spPr/>
      <dgm:t>
        <a:bodyPr/>
        <a:lstStyle/>
        <a:p>
          <a:endParaRPr lang="es-CO"/>
        </a:p>
      </dgm:t>
    </dgm:pt>
    <dgm:pt modelId="{E7519634-6F94-49D5-A87B-EA4014F757FC}" type="pres">
      <dgm:prSet presAssocID="{C5906ACF-6834-4E04-A2A9-02946AF3396C}" presName="connector2" presStyleLbl="sibTrans2D1" presStyleIdx="1" presStyleCnt="3"/>
      <dgm:spPr/>
      <dgm:t>
        <a:bodyPr/>
        <a:lstStyle/>
        <a:p>
          <a:endParaRPr lang="es-CO"/>
        </a:p>
      </dgm:t>
    </dgm:pt>
    <dgm:pt modelId="{BB23A659-D7EB-47D3-8A37-6B9EA9536592}" type="pres">
      <dgm:prSet presAssocID="{8605E37E-41CB-48C0-85CE-DAF9DBAFDEC5}" presName="connector3" presStyleLbl="sibTrans2D1" presStyleIdx="2" presStyleCnt="3"/>
      <dgm:spPr/>
      <dgm:t>
        <a:bodyPr/>
        <a:lstStyle/>
        <a:p>
          <a:endParaRPr lang="es-CO"/>
        </a:p>
      </dgm:t>
    </dgm:pt>
  </dgm:ptLst>
  <dgm:cxnLst>
    <dgm:cxn modelId="{CF2A37DE-A5A9-4FCB-AFB8-ECBA4EA11E88}" type="presOf" srcId="{55688FCC-DD5E-4256-8A93-38271281DDAE}" destId="{C3E507B4-28A2-40B5-A31B-D17160BB6842}" srcOrd="0" destOrd="0" presId="urn:microsoft.com/office/officeart/2005/8/layout/gear1"/>
    <dgm:cxn modelId="{75343970-AA72-4C95-9CBD-5360AF21B52B}" type="presOf" srcId="{C5906ACF-6834-4E04-A2A9-02946AF3396C}" destId="{E7519634-6F94-49D5-A87B-EA4014F757FC}" srcOrd="0" destOrd="0" presId="urn:microsoft.com/office/officeart/2005/8/layout/gear1"/>
    <dgm:cxn modelId="{6A42FE43-EFD0-4CD3-8059-FCFB44063D55}" type="presOf" srcId="{8605E37E-41CB-48C0-85CE-DAF9DBAFDEC5}" destId="{BB23A659-D7EB-47D3-8A37-6B9EA9536592}" srcOrd="0" destOrd="0" presId="urn:microsoft.com/office/officeart/2005/8/layout/gear1"/>
    <dgm:cxn modelId="{F2C954EB-19B5-4249-AD1C-3F4F22CD14A9}" type="presOf" srcId="{8B307536-56F5-4B58-86F2-792B322D077E}" destId="{E0CE9784-1D89-4ABC-86FC-ADC0B728CF96}" srcOrd="0" destOrd="0" presId="urn:microsoft.com/office/officeart/2005/8/layout/gear1"/>
    <dgm:cxn modelId="{32802C77-F7A3-452E-9668-9F5823FB1F4D}" type="presOf" srcId="{CCCD8A28-37BE-4F88-9026-9B24F45F2A0E}" destId="{D90CD01F-FDC3-4B88-9435-3497FF917795}" srcOrd="0" destOrd="0" presId="urn:microsoft.com/office/officeart/2005/8/layout/gear1"/>
    <dgm:cxn modelId="{DA6E8901-87FA-40CC-8804-F1DD8D257C84}" type="presOf" srcId="{8B307536-56F5-4B58-86F2-792B322D077E}" destId="{5EE1FF5E-A103-4EA2-87D4-D2A9831019CE}" srcOrd="1" destOrd="0" presId="urn:microsoft.com/office/officeart/2005/8/layout/gear1"/>
    <dgm:cxn modelId="{EE184217-1219-4CD9-B753-DE0218EA08A7}" type="presOf" srcId="{55688FCC-DD5E-4256-8A93-38271281DDAE}" destId="{34154D18-210C-4481-A35B-AF8D24411E85}" srcOrd="3" destOrd="0" presId="urn:microsoft.com/office/officeart/2005/8/layout/gear1"/>
    <dgm:cxn modelId="{2C6E4B26-3629-4572-9EA3-031C461EF35E}" type="presOf" srcId="{55688FCC-DD5E-4256-8A93-38271281DDAE}" destId="{34483E20-3935-40A4-AE62-22EE22CE5549}" srcOrd="1" destOrd="0" presId="urn:microsoft.com/office/officeart/2005/8/layout/gear1"/>
    <dgm:cxn modelId="{55DABB24-E1C7-4A18-9BD4-147CA81C31C3}" srcId="{893226CF-4D68-4AE2-910E-8AF6CA3F6430}" destId="{8B307536-56F5-4B58-86F2-792B322D077E}" srcOrd="1" destOrd="0" parTransId="{E6358534-E560-416E-B2E8-9C20972DF968}" sibTransId="{C5906ACF-6834-4E04-A2A9-02946AF3396C}"/>
    <dgm:cxn modelId="{40F45C31-B1C6-46CA-A3BA-E190B2057B33}" type="presOf" srcId="{171501BA-D907-407B-B827-1FF86AED19F0}" destId="{0C20014F-4D9F-4EE5-86FA-2C651E331A33}" srcOrd="2" destOrd="0" presId="urn:microsoft.com/office/officeart/2005/8/layout/gear1"/>
    <dgm:cxn modelId="{24600BD6-18EC-4099-8F12-1DCAA14B3F10}" srcId="{893226CF-4D68-4AE2-910E-8AF6CA3F6430}" destId="{171501BA-D907-407B-B827-1FF86AED19F0}" srcOrd="0" destOrd="0" parTransId="{101BD35B-00F9-4C47-8AA5-1F273D9C05D1}" sibTransId="{CCCD8A28-37BE-4F88-9026-9B24F45F2A0E}"/>
    <dgm:cxn modelId="{0A99102F-16D5-4E81-AA4B-7E580E1EA0DA}" srcId="{893226CF-4D68-4AE2-910E-8AF6CA3F6430}" destId="{55688FCC-DD5E-4256-8A93-38271281DDAE}" srcOrd="2" destOrd="0" parTransId="{775970E6-3151-48E2-8B85-A18C669BD32A}" sibTransId="{8605E37E-41CB-48C0-85CE-DAF9DBAFDEC5}"/>
    <dgm:cxn modelId="{1B8D3C94-6804-4A4A-BCAF-AADCA02B60A0}" type="presOf" srcId="{171501BA-D907-407B-B827-1FF86AED19F0}" destId="{DDC53C5C-B756-4554-973A-6708A88AF009}" srcOrd="1" destOrd="0" presId="urn:microsoft.com/office/officeart/2005/8/layout/gear1"/>
    <dgm:cxn modelId="{9C9EAE33-7DE1-4E6D-BF35-D441D9BD7087}" type="presOf" srcId="{171501BA-D907-407B-B827-1FF86AED19F0}" destId="{186CEC1F-CBA4-4321-8C64-3502DA294E66}" srcOrd="0" destOrd="0" presId="urn:microsoft.com/office/officeart/2005/8/layout/gear1"/>
    <dgm:cxn modelId="{61A01C0C-F8F7-4CF2-B9D1-BDE9ED54B928}" type="presOf" srcId="{8B307536-56F5-4B58-86F2-792B322D077E}" destId="{B4F138CB-E3E2-444B-8640-AFBD98C665FC}" srcOrd="2" destOrd="0" presId="urn:microsoft.com/office/officeart/2005/8/layout/gear1"/>
    <dgm:cxn modelId="{7AF81F54-8641-4F91-B806-FEA914FB8851}" type="presOf" srcId="{893226CF-4D68-4AE2-910E-8AF6CA3F6430}" destId="{12951E7F-8BEF-44D2-B9AC-732983A3FB93}" srcOrd="0" destOrd="0" presId="urn:microsoft.com/office/officeart/2005/8/layout/gear1"/>
    <dgm:cxn modelId="{D3E4BE24-D235-4DF5-B601-C7815B2A8D55}" type="presOf" srcId="{55688FCC-DD5E-4256-8A93-38271281DDAE}" destId="{092E10CA-B976-4D1D-B551-14E730A9F232}" srcOrd="2" destOrd="0" presId="urn:microsoft.com/office/officeart/2005/8/layout/gear1"/>
    <dgm:cxn modelId="{57ADC70D-D42C-4FB6-87E4-EA9B6A236273}" type="presParOf" srcId="{12951E7F-8BEF-44D2-B9AC-732983A3FB93}" destId="{186CEC1F-CBA4-4321-8C64-3502DA294E66}" srcOrd="0" destOrd="0" presId="urn:microsoft.com/office/officeart/2005/8/layout/gear1"/>
    <dgm:cxn modelId="{40692323-9D8F-4AAD-9627-EDAD8B90A6F6}" type="presParOf" srcId="{12951E7F-8BEF-44D2-B9AC-732983A3FB93}" destId="{DDC53C5C-B756-4554-973A-6708A88AF009}" srcOrd="1" destOrd="0" presId="urn:microsoft.com/office/officeart/2005/8/layout/gear1"/>
    <dgm:cxn modelId="{BEE5D4D3-7340-41EB-97A7-4010EE6B7830}" type="presParOf" srcId="{12951E7F-8BEF-44D2-B9AC-732983A3FB93}" destId="{0C20014F-4D9F-4EE5-86FA-2C651E331A33}" srcOrd="2" destOrd="0" presId="urn:microsoft.com/office/officeart/2005/8/layout/gear1"/>
    <dgm:cxn modelId="{0A8E6243-B7F1-4AE6-B6E4-8E1352E8FB1C}" type="presParOf" srcId="{12951E7F-8BEF-44D2-B9AC-732983A3FB93}" destId="{E0CE9784-1D89-4ABC-86FC-ADC0B728CF96}" srcOrd="3" destOrd="0" presId="urn:microsoft.com/office/officeart/2005/8/layout/gear1"/>
    <dgm:cxn modelId="{067A057C-F185-4D10-9EB4-0CB6B4928904}" type="presParOf" srcId="{12951E7F-8BEF-44D2-B9AC-732983A3FB93}" destId="{5EE1FF5E-A103-4EA2-87D4-D2A9831019CE}" srcOrd="4" destOrd="0" presId="urn:microsoft.com/office/officeart/2005/8/layout/gear1"/>
    <dgm:cxn modelId="{9579C4DC-EE39-4E90-8207-C0F771A5B921}" type="presParOf" srcId="{12951E7F-8BEF-44D2-B9AC-732983A3FB93}" destId="{B4F138CB-E3E2-444B-8640-AFBD98C665FC}" srcOrd="5" destOrd="0" presId="urn:microsoft.com/office/officeart/2005/8/layout/gear1"/>
    <dgm:cxn modelId="{8CA30939-3730-4CA4-ACFB-89D34C745DD6}" type="presParOf" srcId="{12951E7F-8BEF-44D2-B9AC-732983A3FB93}" destId="{C3E507B4-28A2-40B5-A31B-D17160BB6842}" srcOrd="6" destOrd="0" presId="urn:microsoft.com/office/officeart/2005/8/layout/gear1"/>
    <dgm:cxn modelId="{968E7923-9D75-4DBB-A578-9519AE814C07}" type="presParOf" srcId="{12951E7F-8BEF-44D2-B9AC-732983A3FB93}" destId="{34483E20-3935-40A4-AE62-22EE22CE5549}" srcOrd="7" destOrd="0" presId="urn:microsoft.com/office/officeart/2005/8/layout/gear1"/>
    <dgm:cxn modelId="{DD615E1C-AFFA-4414-9B72-5ED15671135F}" type="presParOf" srcId="{12951E7F-8BEF-44D2-B9AC-732983A3FB93}" destId="{092E10CA-B976-4D1D-B551-14E730A9F232}" srcOrd="8" destOrd="0" presId="urn:microsoft.com/office/officeart/2005/8/layout/gear1"/>
    <dgm:cxn modelId="{E48C5DEC-294B-43A1-BB58-3C4355CFDB9A}" type="presParOf" srcId="{12951E7F-8BEF-44D2-B9AC-732983A3FB93}" destId="{34154D18-210C-4481-A35B-AF8D24411E85}" srcOrd="9" destOrd="0" presId="urn:microsoft.com/office/officeart/2005/8/layout/gear1"/>
    <dgm:cxn modelId="{A0822B7D-E500-4890-A613-6C56CC7F6E9A}" type="presParOf" srcId="{12951E7F-8BEF-44D2-B9AC-732983A3FB93}" destId="{D90CD01F-FDC3-4B88-9435-3497FF917795}" srcOrd="10" destOrd="0" presId="urn:microsoft.com/office/officeart/2005/8/layout/gear1"/>
    <dgm:cxn modelId="{705CE02C-92E2-4762-8451-7EB8D2CE480B}" type="presParOf" srcId="{12951E7F-8BEF-44D2-B9AC-732983A3FB93}" destId="{E7519634-6F94-49D5-A87B-EA4014F757FC}" srcOrd="11" destOrd="0" presId="urn:microsoft.com/office/officeart/2005/8/layout/gear1"/>
    <dgm:cxn modelId="{F502A927-2C06-4EA0-AAB8-B34EC3AB6450}" type="presParOf" srcId="{12951E7F-8BEF-44D2-B9AC-732983A3FB93}" destId="{BB23A659-D7EB-47D3-8A37-6B9EA9536592}" srcOrd="12"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05019D-CB6B-41A7-AF2D-8E8F3AC869F3}" type="doc">
      <dgm:prSet loTypeId="urn:microsoft.com/office/officeart/2005/8/layout/hProcess4" loCatId="process" qsTypeId="urn:microsoft.com/office/officeart/2005/8/quickstyle/simple1" qsCatId="simple" csTypeId="urn:microsoft.com/office/officeart/2005/8/colors/colorful1" csCatId="colorful" phldr="1"/>
      <dgm:spPr/>
      <dgm:t>
        <a:bodyPr/>
        <a:lstStyle/>
        <a:p>
          <a:endParaRPr lang="es-CO"/>
        </a:p>
      </dgm:t>
    </dgm:pt>
    <dgm:pt modelId="{39111017-8951-4583-A045-33402A16686D}">
      <dgm:prSet phldrT="[Texto]"/>
      <dgm:spPr/>
      <dgm:t>
        <a:bodyPr/>
        <a:lstStyle/>
        <a:p>
          <a:r>
            <a:rPr lang="es-CO" dirty="0" smtClean="0"/>
            <a:t>Jurídico  Minero</a:t>
          </a:r>
          <a:endParaRPr lang="es-CO" dirty="0"/>
        </a:p>
      </dgm:t>
    </dgm:pt>
    <dgm:pt modelId="{D66339C9-7BC1-4985-9E14-A3556C5393E5}" type="parTrans" cxnId="{19955321-9D72-4443-B09E-228C3735E02A}">
      <dgm:prSet/>
      <dgm:spPr/>
      <dgm:t>
        <a:bodyPr/>
        <a:lstStyle/>
        <a:p>
          <a:endParaRPr lang="es-CO"/>
        </a:p>
      </dgm:t>
    </dgm:pt>
    <dgm:pt modelId="{936B44AE-DF30-48E6-A511-A4FF2BF74FD2}" type="sibTrans" cxnId="{19955321-9D72-4443-B09E-228C3735E02A}">
      <dgm:prSet/>
      <dgm:spPr/>
      <dgm:t>
        <a:bodyPr/>
        <a:lstStyle/>
        <a:p>
          <a:endParaRPr lang="es-CO"/>
        </a:p>
      </dgm:t>
    </dgm:pt>
    <dgm:pt modelId="{5941DBEF-AEB6-4322-AF65-7F6B50D4DD59}">
      <dgm:prSet phldrT="[Texto]" custT="1"/>
      <dgm:spPr/>
      <dgm:t>
        <a:bodyPr/>
        <a:lstStyle/>
        <a:p>
          <a:r>
            <a:rPr lang="es-CO" sz="1600" smtClean="0">
              <a:latin typeface="+mj-lt"/>
            </a:rPr>
            <a:t>Primer Filtro</a:t>
          </a:r>
          <a:endParaRPr lang="es-CO" sz="1600" dirty="0">
            <a:latin typeface="+mj-lt"/>
          </a:endParaRPr>
        </a:p>
      </dgm:t>
    </dgm:pt>
    <dgm:pt modelId="{0A275C6D-0DF3-4D4C-B97A-2B08B173B75C}" type="parTrans" cxnId="{9063FAE1-1281-40A8-A5D9-06C7468C3C91}">
      <dgm:prSet/>
      <dgm:spPr/>
      <dgm:t>
        <a:bodyPr/>
        <a:lstStyle/>
        <a:p>
          <a:endParaRPr lang="es-CO"/>
        </a:p>
      </dgm:t>
    </dgm:pt>
    <dgm:pt modelId="{A4A9B4A6-5F91-44B7-BA08-FFEDAFA83825}" type="sibTrans" cxnId="{9063FAE1-1281-40A8-A5D9-06C7468C3C91}">
      <dgm:prSet/>
      <dgm:spPr/>
      <dgm:t>
        <a:bodyPr/>
        <a:lstStyle/>
        <a:p>
          <a:endParaRPr lang="es-CO"/>
        </a:p>
      </dgm:t>
    </dgm:pt>
    <dgm:pt modelId="{FC2C7127-2BF2-4010-BE28-1F1C6942A13C}">
      <dgm:prSet phldrT="[Texto]" custT="1"/>
      <dgm:spPr/>
      <dgm:t>
        <a:bodyPr/>
        <a:lstStyle/>
        <a:p>
          <a:r>
            <a:rPr lang="es-CO" sz="1600" dirty="0" smtClean="0">
              <a:latin typeface="+mj-lt"/>
            </a:rPr>
            <a:t>Segundo Filtro</a:t>
          </a:r>
          <a:endParaRPr lang="es-CO" sz="1600" dirty="0">
            <a:latin typeface="+mj-lt"/>
          </a:endParaRPr>
        </a:p>
      </dgm:t>
    </dgm:pt>
    <dgm:pt modelId="{27F0FA23-4334-4E36-AB4D-588D51BDCC49}" type="parTrans" cxnId="{302FF3D3-A897-4D2B-A0F7-C7853120D525}">
      <dgm:prSet/>
      <dgm:spPr/>
      <dgm:t>
        <a:bodyPr/>
        <a:lstStyle/>
        <a:p>
          <a:endParaRPr lang="es-CO"/>
        </a:p>
      </dgm:t>
    </dgm:pt>
    <dgm:pt modelId="{291A1406-6CF6-48CE-B66C-48C00BAAFF77}" type="sibTrans" cxnId="{302FF3D3-A897-4D2B-A0F7-C7853120D525}">
      <dgm:prSet/>
      <dgm:spPr/>
      <dgm:t>
        <a:bodyPr/>
        <a:lstStyle/>
        <a:p>
          <a:endParaRPr lang="es-CO"/>
        </a:p>
      </dgm:t>
    </dgm:pt>
    <dgm:pt modelId="{B548F0C5-BC21-4DBC-B900-60A03AC26543}">
      <dgm:prSet/>
      <dgm:spPr/>
      <dgm:t>
        <a:bodyPr/>
        <a:lstStyle/>
        <a:p>
          <a:r>
            <a:rPr lang="es-CO" dirty="0" smtClean="0"/>
            <a:t>Jurídico Comercial</a:t>
          </a:r>
          <a:endParaRPr lang="es-CO" dirty="0"/>
        </a:p>
      </dgm:t>
    </dgm:pt>
    <dgm:pt modelId="{6CF6613A-CD7B-4653-BB20-65A08430FA79}" type="parTrans" cxnId="{9C189A6F-AF0D-4A40-AFC5-57EC1B55DD12}">
      <dgm:prSet/>
      <dgm:spPr/>
      <dgm:t>
        <a:bodyPr/>
        <a:lstStyle/>
        <a:p>
          <a:endParaRPr lang="es-CO"/>
        </a:p>
      </dgm:t>
    </dgm:pt>
    <dgm:pt modelId="{248B0E44-AC8C-42D2-AA13-FFB8ABC4EE9F}" type="sibTrans" cxnId="{9C189A6F-AF0D-4A40-AFC5-57EC1B55DD12}">
      <dgm:prSet/>
      <dgm:spPr/>
      <dgm:t>
        <a:bodyPr/>
        <a:lstStyle/>
        <a:p>
          <a:endParaRPr lang="es-CO"/>
        </a:p>
      </dgm:t>
    </dgm:pt>
    <dgm:pt modelId="{7C409044-5EDE-469D-93BA-D753C8B15758}">
      <dgm:prSet custT="1"/>
      <dgm:spPr/>
      <dgm:t>
        <a:bodyPr/>
        <a:lstStyle/>
        <a:p>
          <a:r>
            <a:rPr lang="es-CO" sz="1600" dirty="0" smtClean="0">
              <a:latin typeface="+mj-lt"/>
            </a:rPr>
            <a:t>Tercer Filtro</a:t>
          </a:r>
          <a:endParaRPr lang="es-CO" sz="1600" dirty="0">
            <a:latin typeface="+mj-lt"/>
          </a:endParaRPr>
        </a:p>
      </dgm:t>
    </dgm:pt>
    <dgm:pt modelId="{F5B66BCE-F92D-411F-B5FB-8AE16AC79472}" type="parTrans" cxnId="{433217C8-8F1B-45FF-8B62-7CCBA19E796E}">
      <dgm:prSet/>
      <dgm:spPr/>
      <dgm:t>
        <a:bodyPr/>
        <a:lstStyle/>
        <a:p>
          <a:endParaRPr lang="es-CO"/>
        </a:p>
      </dgm:t>
    </dgm:pt>
    <dgm:pt modelId="{EA9385FA-8732-4864-8DE2-455DE019B44E}" type="sibTrans" cxnId="{433217C8-8F1B-45FF-8B62-7CCBA19E796E}">
      <dgm:prSet/>
      <dgm:spPr/>
      <dgm:t>
        <a:bodyPr/>
        <a:lstStyle/>
        <a:p>
          <a:endParaRPr lang="es-CO"/>
        </a:p>
      </dgm:t>
    </dgm:pt>
    <dgm:pt modelId="{A750D0BD-AC13-46C5-95E7-63A368FB9292}">
      <dgm:prSet phldrT="[Texto]"/>
      <dgm:spPr/>
      <dgm:t>
        <a:bodyPr/>
        <a:lstStyle/>
        <a:p>
          <a:r>
            <a:rPr lang="es-CO" dirty="0" smtClean="0"/>
            <a:t>Seguridad</a:t>
          </a:r>
          <a:endParaRPr lang="es-CO" dirty="0"/>
        </a:p>
      </dgm:t>
    </dgm:pt>
    <dgm:pt modelId="{7FC496D5-B467-4462-9008-013FF287C6A5}" type="sibTrans" cxnId="{FA74D774-C802-459A-A49F-F993D52F1465}">
      <dgm:prSet/>
      <dgm:spPr/>
      <dgm:t>
        <a:bodyPr/>
        <a:lstStyle/>
        <a:p>
          <a:endParaRPr lang="es-CO"/>
        </a:p>
      </dgm:t>
    </dgm:pt>
    <dgm:pt modelId="{B3792723-5744-472D-B075-C3A92C646A60}" type="parTrans" cxnId="{FA74D774-C802-459A-A49F-F993D52F1465}">
      <dgm:prSet/>
      <dgm:spPr/>
      <dgm:t>
        <a:bodyPr/>
        <a:lstStyle/>
        <a:p>
          <a:endParaRPr lang="es-CO"/>
        </a:p>
      </dgm:t>
    </dgm:pt>
    <dgm:pt modelId="{4137AFBA-E1CC-4F81-A409-67828F172899}" type="pres">
      <dgm:prSet presAssocID="{4805019D-CB6B-41A7-AF2D-8E8F3AC869F3}" presName="Name0" presStyleCnt="0">
        <dgm:presLayoutVars>
          <dgm:dir/>
          <dgm:animLvl val="lvl"/>
          <dgm:resizeHandles val="exact"/>
        </dgm:presLayoutVars>
      </dgm:prSet>
      <dgm:spPr/>
      <dgm:t>
        <a:bodyPr/>
        <a:lstStyle/>
        <a:p>
          <a:endParaRPr lang="es-CO"/>
        </a:p>
      </dgm:t>
    </dgm:pt>
    <dgm:pt modelId="{5936DD1B-7D98-4A1C-861E-27620BF93BF4}" type="pres">
      <dgm:prSet presAssocID="{4805019D-CB6B-41A7-AF2D-8E8F3AC869F3}" presName="tSp" presStyleCnt="0"/>
      <dgm:spPr/>
    </dgm:pt>
    <dgm:pt modelId="{E5F6EB76-1E20-44AB-A726-FC8D295CCAC0}" type="pres">
      <dgm:prSet presAssocID="{4805019D-CB6B-41A7-AF2D-8E8F3AC869F3}" presName="bSp" presStyleCnt="0"/>
      <dgm:spPr/>
    </dgm:pt>
    <dgm:pt modelId="{7FE66F52-3DA8-4940-8813-FCCED0208063}" type="pres">
      <dgm:prSet presAssocID="{4805019D-CB6B-41A7-AF2D-8E8F3AC869F3}" presName="process" presStyleCnt="0"/>
      <dgm:spPr/>
    </dgm:pt>
    <dgm:pt modelId="{734EC41D-AD0C-4CF6-9E9C-C4BE73FE20F8}" type="pres">
      <dgm:prSet presAssocID="{39111017-8951-4583-A045-33402A16686D}" presName="composite1" presStyleCnt="0"/>
      <dgm:spPr/>
    </dgm:pt>
    <dgm:pt modelId="{54C9805E-9B6D-4D97-A22B-6609A02228B5}" type="pres">
      <dgm:prSet presAssocID="{39111017-8951-4583-A045-33402A16686D}" presName="dummyNode1" presStyleLbl="node1" presStyleIdx="0" presStyleCnt="3"/>
      <dgm:spPr/>
    </dgm:pt>
    <dgm:pt modelId="{3EB1A111-C094-4871-A68E-EDDBED9CD947}" type="pres">
      <dgm:prSet presAssocID="{39111017-8951-4583-A045-33402A16686D}" presName="childNode1" presStyleLbl="bgAcc1" presStyleIdx="0" presStyleCnt="3">
        <dgm:presLayoutVars>
          <dgm:bulletEnabled val="1"/>
        </dgm:presLayoutVars>
      </dgm:prSet>
      <dgm:spPr/>
      <dgm:t>
        <a:bodyPr/>
        <a:lstStyle/>
        <a:p>
          <a:endParaRPr lang="es-CO"/>
        </a:p>
      </dgm:t>
    </dgm:pt>
    <dgm:pt modelId="{4DD261EC-D68C-4C17-A274-032A76D8E1DD}" type="pres">
      <dgm:prSet presAssocID="{39111017-8951-4583-A045-33402A16686D}" presName="childNode1tx" presStyleLbl="bgAcc1" presStyleIdx="0" presStyleCnt="3">
        <dgm:presLayoutVars>
          <dgm:bulletEnabled val="1"/>
        </dgm:presLayoutVars>
      </dgm:prSet>
      <dgm:spPr/>
      <dgm:t>
        <a:bodyPr/>
        <a:lstStyle/>
        <a:p>
          <a:endParaRPr lang="es-CO"/>
        </a:p>
      </dgm:t>
    </dgm:pt>
    <dgm:pt modelId="{86AF3EB0-F0D9-4F26-9E94-18E1402A9320}" type="pres">
      <dgm:prSet presAssocID="{39111017-8951-4583-A045-33402A16686D}" presName="parentNode1" presStyleLbl="node1" presStyleIdx="0" presStyleCnt="3">
        <dgm:presLayoutVars>
          <dgm:chMax val="1"/>
          <dgm:bulletEnabled val="1"/>
        </dgm:presLayoutVars>
      </dgm:prSet>
      <dgm:spPr/>
      <dgm:t>
        <a:bodyPr/>
        <a:lstStyle/>
        <a:p>
          <a:endParaRPr lang="es-CO"/>
        </a:p>
      </dgm:t>
    </dgm:pt>
    <dgm:pt modelId="{8D00B604-73F9-4CE3-8581-99EF20D39137}" type="pres">
      <dgm:prSet presAssocID="{39111017-8951-4583-A045-33402A16686D}" presName="connSite1" presStyleCnt="0"/>
      <dgm:spPr/>
    </dgm:pt>
    <dgm:pt modelId="{8C47231A-80A6-4450-8949-0A54D37439DB}" type="pres">
      <dgm:prSet presAssocID="{936B44AE-DF30-48E6-A511-A4FF2BF74FD2}" presName="Name9" presStyleLbl="sibTrans2D1" presStyleIdx="0" presStyleCnt="2"/>
      <dgm:spPr/>
      <dgm:t>
        <a:bodyPr/>
        <a:lstStyle/>
        <a:p>
          <a:endParaRPr lang="es-CO"/>
        </a:p>
      </dgm:t>
    </dgm:pt>
    <dgm:pt modelId="{88644C68-F9DC-4014-BFFC-6743AA725188}" type="pres">
      <dgm:prSet presAssocID="{A750D0BD-AC13-46C5-95E7-63A368FB9292}" presName="composite2" presStyleCnt="0"/>
      <dgm:spPr/>
    </dgm:pt>
    <dgm:pt modelId="{BCA288F6-AE6D-4C1C-8DC1-9CB62F78E7B5}" type="pres">
      <dgm:prSet presAssocID="{A750D0BD-AC13-46C5-95E7-63A368FB9292}" presName="dummyNode2" presStyleLbl="node1" presStyleIdx="0" presStyleCnt="3"/>
      <dgm:spPr/>
    </dgm:pt>
    <dgm:pt modelId="{D39D61C5-621F-46CC-A7D8-7F50DD898DC2}" type="pres">
      <dgm:prSet presAssocID="{A750D0BD-AC13-46C5-95E7-63A368FB9292}" presName="childNode2" presStyleLbl="bgAcc1" presStyleIdx="1" presStyleCnt="3">
        <dgm:presLayoutVars>
          <dgm:bulletEnabled val="1"/>
        </dgm:presLayoutVars>
      </dgm:prSet>
      <dgm:spPr/>
      <dgm:t>
        <a:bodyPr/>
        <a:lstStyle/>
        <a:p>
          <a:endParaRPr lang="es-CO"/>
        </a:p>
      </dgm:t>
    </dgm:pt>
    <dgm:pt modelId="{8A37F0C8-C5AB-41A6-879D-418ED869A329}" type="pres">
      <dgm:prSet presAssocID="{A750D0BD-AC13-46C5-95E7-63A368FB9292}" presName="childNode2tx" presStyleLbl="bgAcc1" presStyleIdx="1" presStyleCnt="3">
        <dgm:presLayoutVars>
          <dgm:bulletEnabled val="1"/>
        </dgm:presLayoutVars>
      </dgm:prSet>
      <dgm:spPr/>
      <dgm:t>
        <a:bodyPr/>
        <a:lstStyle/>
        <a:p>
          <a:endParaRPr lang="es-CO"/>
        </a:p>
      </dgm:t>
    </dgm:pt>
    <dgm:pt modelId="{4CDAE614-CDF9-4355-96AD-F6A9B3273ED3}" type="pres">
      <dgm:prSet presAssocID="{A750D0BD-AC13-46C5-95E7-63A368FB9292}" presName="parentNode2" presStyleLbl="node1" presStyleIdx="1" presStyleCnt="3">
        <dgm:presLayoutVars>
          <dgm:chMax val="0"/>
          <dgm:bulletEnabled val="1"/>
        </dgm:presLayoutVars>
      </dgm:prSet>
      <dgm:spPr/>
      <dgm:t>
        <a:bodyPr/>
        <a:lstStyle/>
        <a:p>
          <a:endParaRPr lang="es-CO"/>
        </a:p>
      </dgm:t>
    </dgm:pt>
    <dgm:pt modelId="{DE544A96-EFD3-425E-B623-8E5A1B82025F}" type="pres">
      <dgm:prSet presAssocID="{A750D0BD-AC13-46C5-95E7-63A368FB9292}" presName="connSite2" presStyleCnt="0"/>
      <dgm:spPr/>
    </dgm:pt>
    <dgm:pt modelId="{4383B943-C2C8-4608-88B3-EC2DCDF902E1}" type="pres">
      <dgm:prSet presAssocID="{7FC496D5-B467-4462-9008-013FF287C6A5}" presName="Name18" presStyleLbl="sibTrans2D1" presStyleIdx="1" presStyleCnt="2"/>
      <dgm:spPr/>
      <dgm:t>
        <a:bodyPr/>
        <a:lstStyle/>
        <a:p>
          <a:endParaRPr lang="es-CO"/>
        </a:p>
      </dgm:t>
    </dgm:pt>
    <dgm:pt modelId="{AE561F0B-325D-48C8-B0DB-ED6CF1EC4A36}" type="pres">
      <dgm:prSet presAssocID="{B548F0C5-BC21-4DBC-B900-60A03AC26543}" presName="composite1" presStyleCnt="0"/>
      <dgm:spPr/>
    </dgm:pt>
    <dgm:pt modelId="{8AFF08AE-536C-4337-94F4-D72D2F330210}" type="pres">
      <dgm:prSet presAssocID="{B548F0C5-BC21-4DBC-B900-60A03AC26543}" presName="dummyNode1" presStyleLbl="node1" presStyleIdx="1" presStyleCnt="3"/>
      <dgm:spPr/>
    </dgm:pt>
    <dgm:pt modelId="{CD4C5234-1A4B-4F76-84C5-6FEF6D7E432A}" type="pres">
      <dgm:prSet presAssocID="{B548F0C5-BC21-4DBC-B900-60A03AC26543}" presName="childNode1" presStyleLbl="bgAcc1" presStyleIdx="2" presStyleCnt="3">
        <dgm:presLayoutVars>
          <dgm:bulletEnabled val="1"/>
        </dgm:presLayoutVars>
      </dgm:prSet>
      <dgm:spPr/>
      <dgm:t>
        <a:bodyPr/>
        <a:lstStyle/>
        <a:p>
          <a:endParaRPr lang="es-CO"/>
        </a:p>
      </dgm:t>
    </dgm:pt>
    <dgm:pt modelId="{713221BF-A3BF-46DF-8942-9507D7F467BB}" type="pres">
      <dgm:prSet presAssocID="{B548F0C5-BC21-4DBC-B900-60A03AC26543}" presName="childNode1tx" presStyleLbl="bgAcc1" presStyleIdx="2" presStyleCnt="3">
        <dgm:presLayoutVars>
          <dgm:bulletEnabled val="1"/>
        </dgm:presLayoutVars>
      </dgm:prSet>
      <dgm:spPr/>
      <dgm:t>
        <a:bodyPr/>
        <a:lstStyle/>
        <a:p>
          <a:endParaRPr lang="es-CO"/>
        </a:p>
      </dgm:t>
    </dgm:pt>
    <dgm:pt modelId="{1E4BFCA0-C08E-4650-9906-ED17B772238D}" type="pres">
      <dgm:prSet presAssocID="{B548F0C5-BC21-4DBC-B900-60A03AC26543}" presName="parentNode1" presStyleLbl="node1" presStyleIdx="2" presStyleCnt="3">
        <dgm:presLayoutVars>
          <dgm:chMax val="1"/>
          <dgm:bulletEnabled val="1"/>
        </dgm:presLayoutVars>
      </dgm:prSet>
      <dgm:spPr/>
      <dgm:t>
        <a:bodyPr/>
        <a:lstStyle/>
        <a:p>
          <a:endParaRPr lang="es-CO"/>
        </a:p>
      </dgm:t>
    </dgm:pt>
    <dgm:pt modelId="{792CA261-ABE3-40E1-8EC9-89454938F35E}" type="pres">
      <dgm:prSet presAssocID="{B548F0C5-BC21-4DBC-B900-60A03AC26543}" presName="connSite1" presStyleCnt="0"/>
      <dgm:spPr/>
    </dgm:pt>
  </dgm:ptLst>
  <dgm:cxnLst>
    <dgm:cxn modelId="{28F0A36A-3BFE-4F12-82A3-F767B38AEFFB}" type="presOf" srcId="{FC2C7127-2BF2-4010-BE28-1F1C6942A13C}" destId="{D39D61C5-621F-46CC-A7D8-7F50DD898DC2}" srcOrd="0" destOrd="0" presId="urn:microsoft.com/office/officeart/2005/8/layout/hProcess4"/>
    <dgm:cxn modelId="{75895748-A2A3-43E0-9200-A92575718185}" type="presOf" srcId="{7C409044-5EDE-469D-93BA-D753C8B15758}" destId="{713221BF-A3BF-46DF-8942-9507D7F467BB}" srcOrd="1" destOrd="0" presId="urn:microsoft.com/office/officeart/2005/8/layout/hProcess4"/>
    <dgm:cxn modelId="{003BA2B3-F959-42A1-AD6A-5C642C066102}" type="presOf" srcId="{4805019D-CB6B-41A7-AF2D-8E8F3AC869F3}" destId="{4137AFBA-E1CC-4F81-A409-67828F172899}" srcOrd="0" destOrd="0" presId="urn:microsoft.com/office/officeart/2005/8/layout/hProcess4"/>
    <dgm:cxn modelId="{E0D92760-2AC3-4F83-A014-A3646C3BE2AE}" type="presOf" srcId="{5941DBEF-AEB6-4322-AF65-7F6B50D4DD59}" destId="{3EB1A111-C094-4871-A68E-EDDBED9CD947}" srcOrd="0" destOrd="0" presId="urn:microsoft.com/office/officeart/2005/8/layout/hProcess4"/>
    <dgm:cxn modelId="{4FA25133-25C2-4A1F-A68C-C7AC2EBD32D9}" type="presOf" srcId="{7FC496D5-B467-4462-9008-013FF287C6A5}" destId="{4383B943-C2C8-4608-88B3-EC2DCDF902E1}" srcOrd="0" destOrd="0" presId="urn:microsoft.com/office/officeart/2005/8/layout/hProcess4"/>
    <dgm:cxn modelId="{C49F9289-6F93-4421-940C-95DDC0A43867}" type="presOf" srcId="{B548F0C5-BC21-4DBC-B900-60A03AC26543}" destId="{1E4BFCA0-C08E-4650-9906-ED17B772238D}" srcOrd="0" destOrd="0" presId="urn:microsoft.com/office/officeart/2005/8/layout/hProcess4"/>
    <dgm:cxn modelId="{9C189A6F-AF0D-4A40-AFC5-57EC1B55DD12}" srcId="{4805019D-CB6B-41A7-AF2D-8E8F3AC869F3}" destId="{B548F0C5-BC21-4DBC-B900-60A03AC26543}" srcOrd="2" destOrd="0" parTransId="{6CF6613A-CD7B-4653-BB20-65A08430FA79}" sibTransId="{248B0E44-AC8C-42D2-AA13-FFB8ABC4EE9F}"/>
    <dgm:cxn modelId="{50D6DC76-7BBB-4E21-AD63-9ADBA19EB45A}" type="presOf" srcId="{39111017-8951-4583-A045-33402A16686D}" destId="{86AF3EB0-F0D9-4F26-9E94-18E1402A9320}" srcOrd="0" destOrd="0" presId="urn:microsoft.com/office/officeart/2005/8/layout/hProcess4"/>
    <dgm:cxn modelId="{302FF3D3-A897-4D2B-A0F7-C7853120D525}" srcId="{A750D0BD-AC13-46C5-95E7-63A368FB9292}" destId="{FC2C7127-2BF2-4010-BE28-1F1C6942A13C}" srcOrd="0" destOrd="0" parTransId="{27F0FA23-4334-4E36-AB4D-588D51BDCC49}" sibTransId="{291A1406-6CF6-48CE-B66C-48C00BAAFF77}"/>
    <dgm:cxn modelId="{05F1CD41-FA79-413E-B329-31678A96C7B1}" type="presOf" srcId="{7C409044-5EDE-469D-93BA-D753C8B15758}" destId="{CD4C5234-1A4B-4F76-84C5-6FEF6D7E432A}" srcOrd="0" destOrd="0" presId="urn:microsoft.com/office/officeart/2005/8/layout/hProcess4"/>
    <dgm:cxn modelId="{9063FAE1-1281-40A8-A5D9-06C7468C3C91}" srcId="{39111017-8951-4583-A045-33402A16686D}" destId="{5941DBEF-AEB6-4322-AF65-7F6B50D4DD59}" srcOrd="0" destOrd="0" parTransId="{0A275C6D-0DF3-4D4C-B97A-2B08B173B75C}" sibTransId="{A4A9B4A6-5F91-44B7-BA08-FFEDAFA83825}"/>
    <dgm:cxn modelId="{19955321-9D72-4443-B09E-228C3735E02A}" srcId="{4805019D-CB6B-41A7-AF2D-8E8F3AC869F3}" destId="{39111017-8951-4583-A045-33402A16686D}" srcOrd="0" destOrd="0" parTransId="{D66339C9-7BC1-4985-9E14-A3556C5393E5}" sibTransId="{936B44AE-DF30-48E6-A511-A4FF2BF74FD2}"/>
    <dgm:cxn modelId="{433217C8-8F1B-45FF-8B62-7CCBA19E796E}" srcId="{B548F0C5-BC21-4DBC-B900-60A03AC26543}" destId="{7C409044-5EDE-469D-93BA-D753C8B15758}" srcOrd="0" destOrd="0" parTransId="{F5B66BCE-F92D-411F-B5FB-8AE16AC79472}" sibTransId="{EA9385FA-8732-4864-8DE2-455DE019B44E}"/>
    <dgm:cxn modelId="{E3A32B1C-6ACF-4C79-8E1F-E611ED9DE4AF}" type="presOf" srcId="{A750D0BD-AC13-46C5-95E7-63A368FB9292}" destId="{4CDAE614-CDF9-4355-96AD-F6A9B3273ED3}" srcOrd="0" destOrd="0" presId="urn:microsoft.com/office/officeart/2005/8/layout/hProcess4"/>
    <dgm:cxn modelId="{8DDDBABD-CD83-4EA9-A69C-AE2FDA8A6C54}" type="presOf" srcId="{936B44AE-DF30-48E6-A511-A4FF2BF74FD2}" destId="{8C47231A-80A6-4450-8949-0A54D37439DB}" srcOrd="0" destOrd="0" presId="urn:microsoft.com/office/officeart/2005/8/layout/hProcess4"/>
    <dgm:cxn modelId="{9979B860-3C27-4CAB-B2EC-E191305FFDF3}" type="presOf" srcId="{FC2C7127-2BF2-4010-BE28-1F1C6942A13C}" destId="{8A37F0C8-C5AB-41A6-879D-418ED869A329}" srcOrd="1" destOrd="0" presId="urn:microsoft.com/office/officeart/2005/8/layout/hProcess4"/>
    <dgm:cxn modelId="{2D27592A-3B82-43ED-AED9-BE7A2F5077AF}" type="presOf" srcId="{5941DBEF-AEB6-4322-AF65-7F6B50D4DD59}" destId="{4DD261EC-D68C-4C17-A274-032A76D8E1DD}" srcOrd="1" destOrd="0" presId="urn:microsoft.com/office/officeart/2005/8/layout/hProcess4"/>
    <dgm:cxn modelId="{FA74D774-C802-459A-A49F-F993D52F1465}" srcId="{4805019D-CB6B-41A7-AF2D-8E8F3AC869F3}" destId="{A750D0BD-AC13-46C5-95E7-63A368FB9292}" srcOrd="1" destOrd="0" parTransId="{B3792723-5744-472D-B075-C3A92C646A60}" sibTransId="{7FC496D5-B467-4462-9008-013FF287C6A5}"/>
    <dgm:cxn modelId="{74E17DB4-1BC2-4CC9-B14B-6775F3E0BD89}" type="presParOf" srcId="{4137AFBA-E1CC-4F81-A409-67828F172899}" destId="{5936DD1B-7D98-4A1C-861E-27620BF93BF4}" srcOrd="0" destOrd="0" presId="urn:microsoft.com/office/officeart/2005/8/layout/hProcess4"/>
    <dgm:cxn modelId="{CC0F8BD9-94B0-421E-B0DB-495AA94A31D6}" type="presParOf" srcId="{4137AFBA-E1CC-4F81-A409-67828F172899}" destId="{E5F6EB76-1E20-44AB-A726-FC8D295CCAC0}" srcOrd="1" destOrd="0" presId="urn:microsoft.com/office/officeart/2005/8/layout/hProcess4"/>
    <dgm:cxn modelId="{A568ECF5-DD68-429E-BF25-68AE75305218}" type="presParOf" srcId="{4137AFBA-E1CC-4F81-A409-67828F172899}" destId="{7FE66F52-3DA8-4940-8813-FCCED0208063}" srcOrd="2" destOrd="0" presId="urn:microsoft.com/office/officeart/2005/8/layout/hProcess4"/>
    <dgm:cxn modelId="{791065E7-1913-4AAA-80D5-49D57DF61D94}" type="presParOf" srcId="{7FE66F52-3DA8-4940-8813-FCCED0208063}" destId="{734EC41D-AD0C-4CF6-9E9C-C4BE73FE20F8}" srcOrd="0" destOrd="0" presId="urn:microsoft.com/office/officeart/2005/8/layout/hProcess4"/>
    <dgm:cxn modelId="{28333C77-32A1-49C8-85E0-510E66902048}" type="presParOf" srcId="{734EC41D-AD0C-4CF6-9E9C-C4BE73FE20F8}" destId="{54C9805E-9B6D-4D97-A22B-6609A02228B5}" srcOrd="0" destOrd="0" presId="urn:microsoft.com/office/officeart/2005/8/layout/hProcess4"/>
    <dgm:cxn modelId="{56781DE3-7171-431F-8D6F-B3674FD23E01}" type="presParOf" srcId="{734EC41D-AD0C-4CF6-9E9C-C4BE73FE20F8}" destId="{3EB1A111-C094-4871-A68E-EDDBED9CD947}" srcOrd="1" destOrd="0" presId="urn:microsoft.com/office/officeart/2005/8/layout/hProcess4"/>
    <dgm:cxn modelId="{EED96816-8585-4A87-B895-20B5D8F8F859}" type="presParOf" srcId="{734EC41D-AD0C-4CF6-9E9C-C4BE73FE20F8}" destId="{4DD261EC-D68C-4C17-A274-032A76D8E1DD}" srcOrd="2" destOrd="0" presId="urn:microsoft.com/office/officeart/2005/8/layout/hProcess4"/>
    <dgm:cxn modelId="{32C6DDD4-1760-4856-AC77-ADDB2D5D5379}" type="presParOf" srcId="{734EC41D-AD0C-4CF6-9E9C-C4BE73FE20F8}" destId="{86AF3EB0-F0D9-4F26-9E94-18E1402A9320}" srcOrd="3" destOrd="0" presId="urn:microsoft.com/office/officeart/2005/8/layout/hProcess4"/>
    <dgm:cxn modelId="{26DAA4AF-4FB8-4557-9CEE-81FB181F57AA}" type="presParOf" srcId="{734EC41D-AD0C-4CF6-9E9C-C4BE73FE20F8}" destId="{8D00B604-73F9-4CE3-8581-99EF20D39137}" srcOrd="4" destOrd="0" presId="urn:microsoft.com/office/officeart/2005/8/layout/hProcess4"/>
    <dgm:cxn modelId="{BF7DC0D8-0DE1-4532-A67C-44FBD4AE313C}" type="presParOf" srcId="{7FE66F52-3DA8-4940-8813-FCCED0208063}" destId="{8C47231A-80A6-4450-8949-0A54D37439DB}" srcOrd="1" destOrd="0" presId="urn:microsoft.com/office/officeart/2005/8/layout/hProcess4"/>
    <dgm:cxn modelId="{3536F4F0-3C55-4B6E-868C-97D5DC82BD32}" type="presParOf" srcId="{7FE66F52-3DA8-4940-8813-FCCED0208063}" destId="{88644C68-F9DC-4014-BFFC-6743AA725188}" srcOrd="2" destOrd="0" presId="urn:microsoft.com/office/officeart/2005/8/layout/hProcess4"/>
    <dgm:cxn modelId="{323CFE58-F247-49B0-9B21-98BE87474B54}" type="presParOf" srcId="{88644C68-F9DC-4014-BFFC-6743AA725188}" destId="{BCA288F6-AE6D-4C1C-8DC1-9CB62F78E7B5}" srcOrd="0" destOrd="0" presId="urn:microsoft.com/office/officeart/2005/8/layout/hProcess4"/>
    <dgm:cxn modelId="{AC471B4E-D06D-4971-ACA8-CE5CDC7A7944}" type="presParOf" srcId="{88644C68-F9DC-4014-BFFC-6743AA725188}" destId="{D39D61C5-621F-46CC-A7D8-7F50DD898DC2}" srcOrd="1" destOrd="0" presId="urn:microsoft.com/office/officeart/2005/8/layout/hProcess4"/>
    <dgm:cxn modelId="{84373292-B2B9-4A5A-B90E-B713C39ED2E6}" type="presParOf" srcId="{88644C68-F9DC-4014-BFFC-6743AA725188}" destId="{8A37F0C8-C5AB-41A6-879D-418ED869A329}" srcOrd="2" destOrd="0" presId="urn:microsoft.com/office/officeart/2005/8/layout/hProcess4"/>
    <dgm:cxn modelId="{F0987BC4-CAAD-49F1-AD5B-461310E8DB57}" type="presParOf" srcId="{88644C68-F9DC-4014-BFFC-6743AA725188}" destId="{4CDAE614-CDF9-4355-96AD-F6A9B3273ED3}" srcOrd="3" destOrd="0" presId="urn:microsoft.com/office/officeart/2005/8/layout/hProcess4"/>
    <dgm:cxn modelId="{9C874B19-2FC3-40B4-A00A-D95F99803BA5}" type="presParOf" srcId="{88644C68-F9DC-4014-BFFC-6743AA725188}" destId="{DE544A96-EFD3-425E-B623-8E5A1B82025F}" srcOrd="4" destOrd="0" presId="urn:microsoft.com/office/officeart/2005/8/layout/hProcess4"/>
    <dgm:cxn modelId="{8AFAA46F-8898-4D89-B967-DA21BF61DE8F}" type="presParOf" srcId="{7FE66F52-3DA8-4940-8813-FCCED0208063}" destId="{4383B943-C2C8-4608-88B3-EC2DCDF902E1}" srcOrd="3" destOrd="0" presId="urn:microsoft.com/office/officeart/2005/8/layout/hProcess4"/>
    <dgm:cxn modelId="{DF51BEC1-1AE4-4125-ACAD-14AC2BE54CDF}" type="presParOf" srcId="{7FE66F52-3DA8-4940-8813-FCCED0208063}" destId="{AE561F0B-325D-48C8-B0DB-ED6CF1EC4A36}" srcOrd="4" destOrd="0" presId="urn:microsoft.com/office/officeart/2005/8/layout/hProcess4"/>
    <dgm:cxn modelId="{7708612A-9800-4E50-95FD-882A40D4686B}" type="presParOf" srcId="{AE561F0B-325D-48C8-B0DB-ED6CF1EC4A36}" destId="{8AFF08AE-536C-4337-94F4-D72D2F330210}" srcOrd="0" destOrd="0" presId="urn:microsoft.com/office/officeart/2005/8/layout/hProcess4"/>
    <dgm:cxn modelId="{36DF82AC-9DA9-4E93-B9C6-6E898FF06288}" type="presParOf" srcId="{AE561F0B-325D-48C8-B0DB-ED6CF1EC4A36}" destId="{CD4C5234-1A4B-4F76-84C5-6FEF6D7E432A}" srcOrd="1" destOrd="0" presId="urn:microsoft.com/office/officeart/2005/8/layout/hProcess4"/>
    <dgm:cxn modelId="{D0E1EE08-3BDA-4D5C-99CA-59EA2F6D8C26}" type="presParOf" srcId="{AE561F0B-325D-48C8-B0DB-ED6CF1EC4A36}" destId="{713221BF-A3BF-46DF-8942-9507D7F467BB}" srcOrd="2" destOrd="0" presId="urn:microsoft.com/office/officeart/2005/8/layout/hProcess4"/>
    <dgm:cxn modelId="{46A4567E-C664-4A91-A970-CA07CEA3E47E}" type="presParOf" srcId="{AE561F0B-325D-48C8-B0DB-ED6CF1EC4A36}" destId="{1E4BFCA0-C08E-4650-9906-ED17B772238D}" srcOrd="3" destOrd="0" presId="urn:microsoft.com/office/officeart/2005/8/layout/hProcess4"/>
    <dgm:cxn modelId="{0252CD1D-A2B2-4F24-9FE0-DCDA63B27FFC}" type="presParOf" srcId="{AE561F0B-325D-48C8-B0DB-ED6CF1EC4A36}" destId="{792CA261-ABE3-40E1-8EC9-89454938F35E}" srcOrd="4" destOrd="0" presId="urn:microsoft.com/office/officeart/2005/8/layout/hProcess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DA5AC1-267C-456D-896A-C6C0D4E868BF}" type="doc">
      <dgm:prSet loTypeId="urn:microsoft.com/office/officeart/2005/8/layout/process1" loCatId="process" qsTypeId="urn:microsoft.com/office/officeart/2005/8/quickstyle/simple5" qsCatId="simple" csTypeId="urn:microsoft.com/office/officeart/2005/8/colors/accent0_2" csCatId="mainScheme" phldr="1"/>
      <dgm:spPr/>
    </dgm:pt>
    <dgm:pt modelId="{BDE3C7F5-9514-48BC-8EE4-FE48A8A2C263}">
      <dgm:prSet phldrT="[Texto]"/>
      <dgm:spPr/>
      <dgm:t>
        <a:bodyPr/>
        <a:lstStyle/>
        <a:p>
          <a:r>
            <a:rPr lang="es-CO" dirty="0" smtClean="0"/>
            <a:t>Logística de</a:t>
          </a:r>
        </a:p>
        <a:p>
          <a:r>
            <a:rPr lang="es-CO" dirty="0" smtClean="0"/>
            <a:t>Exportación</a:t>
          </a:r>
          <a:endParaRPr lang="es-CO" dirty="0"/>
        </a:p>
      </dgm:t>
    </dgm:pt>
    <dgm:pt modelId="{2ADC4FC7-1861-4E56-AEA3-FE238B016262}" type="parTrans" cxnId="{A471F72A-6D0D-4461-95A6-56A2D3213608}">
      <dgm:prSet/>
      <dgm:spPr/>
      <dgm:t>
        <a:bodyPr/>
        <a:lstStyle/>
        <a:p>
          <a:endParaRPr lang="es-CO"/>
        </a:p>
      </dgm:t>
    </dgm:pt>
    <dgm:pt modelId="{D8CF481D-A3DB-41CC-8942-19B4FBE7206A}" type="sibTrans" cxnId="{A471F72A-6D0D-4461-95A6-56A2D3213608}">
      <dgm:prSet/>
      <dgm:spPr/>
      <dgm:t>
        <a:bodyPr/>
        <a:lstStyle/>
        <a:p>
          <a:endParaRPr lang="es-CO"/>
        </a:p>
      </dgm:t>
    </dgm:pt>
    <dgm:pt modelId="{821B1E19-4E4A-441E-8233-3C4D5474C6C4}">
      <dgm:prSet phldrT="[Texto]"/>
      <dgm:spPr/>
      <dgm:t>
        <a:bodyPr/>
        <a:lstStyle/>
        <a:p>
          <a:r>
            <a:rPr lang="es-CO" dirty="0" smtClean="0"/>
            <a:t>Transporte al Cliente</a:t>
          </a:r>
          <a:endParaRPr lang="es-CO" dirty="0"/>
        </a:p>
      </dgm:t>
    </dgm:pt>
    <dgm:pt modelId="{06D99045-44F5-43BE-8637-E1B00232AAAF}" type="parTrans" cxnId="{A71E7453-8F2D-4A10-B2B7-92E80DD6E2A3}">
      <dgm:prSet/>
      <dgm:spPr/>
      <dgm:t>
        <a:bodyPr/>
        <a:lstStyle/>
        <a:p>
          <a:endParaRPr lang="es-CO"/>
        </a:p>
      </dgm:t>
    </dgm:pt>
    <dgm:pt modelId="{D9F50A26-02CA-4D88-AF91-158915AE383F}" type="sibTrans" cxnId="{A71E7453-8F2D-4A10-B2B7-92E80DD6E2A3}">
      <dgm:prSet/>
      <dgm:spPr/>
      <dgm:t>
        <a:bodyPr/>
        <a:lstStyle/>
        <a:p>
          <a:endParaRPr lang="es-CO"/>
        </a:p>
      </dgm:t>
    </dgm:pt>
    <dgm:pt modelId="{FA5D5CC3-7017-4BCA-8EF2-79212A63A3DE}">
      <dgm:prSet phldrT="[Texto]"/>
      <dgm:spPr/>
      <dgm:t>
        <a:bodyPr/>
        <a:lstStyle/>
        <a:p>
          <a:r>
            <a:rPr lang="es-CO" dirty="0" smtClean="0"/>
            <a:t>Pago de </a:t>
          </a:r>
        </a:p>
        <a:p>
          <a:r>
            <a:rPr lang="es-CO" dirty="0" smtClean="0"/>
            <a:t>Metales </a:t>
          </a:r>
        </a:p>
        <a:p>
          <a:r>
            <a:rPr lang="es-CO" dirty="0" smtClean="0"/>
            <a:t>Preciosos</a:t>
          </a:r>
          <a:endParaRPr lang="es-CO" dirty="0"/>
        </a:p>
      </dgm:t>
    </dgm:pt>
    <dgm:pt modelId="{28D460EC-5E5F-40A4-8B1C-D6E4CF3CB7B9}" type="parTrans" cxnId="{B34E41FE-6B46-4FFA-8ABB-D8D1699EC9DB}">
      <dgm:prSet/>
      <dgm:spPr/>
      <dgm:t>
        <a:bodyPr/>
        <a:lstStyle/>
        <a:p>
          <a:endParaRPr lang="es-CO"/>
        </a:p>
      </dgm:t>
    </dgm:pt>
    <dgm:pt modelId="{E07D8710-1D3E-489B-9DF6-F83F1B8B22C1}" type="sibTrans" cxnId="{B34E41FE-6B46-4FFA-8ABB-D8D1699EC9DB}">
      <dgm:prSet/>
      <dgm:spPr/>
      <dgm:t>
        <a:bodyPr/>
        <a:lstStyle/>
        <a:p>
          <a:endParaRPr lang="es-CO"/>
        </a:p>
      </dgm:t>
    </dgm:pt>
    <dgm:pt modelId="{8C3ECB46-F793-4E33-B9B2-1D984A9840DC}">
      <dgm:prSet/>
      <dgm:spPr/>
      <dgm:t>
        <a:bodyPr/>
        <a:lstStyle/>
        <a:p>
          <a:r>
            <a:rPr lang="es-CO" dirty="0" smtClean="0"/>
            <a:t>Logística de</a:t>
          </a:r>
        </a:p>
        <a:p>
          <a:r>
            <a:rPr lang="es-CO" dirty="0" smtClean="0"/>
            <a:t>Transporte</a:t>
          </a:r>
        </a:p>
        <a:p>
          <a:r>
            <a:rPr lang="es-CO" dirty="0" smtClean="0"/>
            <a:t>Nacional</a:t>
          </a:r>
          <a:endParaRPr lang="es-CO" dirty="0"/>
        </a:p>
      </dgm:t>
    </dgm:pt>
    <dgm:pt modelId="{20D21284-CFFB-4918-9189-4B09E39BE60A}" type="parTrans" cxnId="{B7EA2062-E2CD-40E1-90EE-F6C76951B272}">
      <dgm:prSet/>
      <dgm:spPr/>
      <dgm:t>
        <a:bodyPr/>
        <a:lstStyle/>
        <a:p>
          <a:endParaRPr lang="es-CO"/>
        </a:p>
      </dgm:t>
    </dgm:pt>
    <dgm:pt modelId="{59D62335-FEF8-4D3C-9092-9943A6CB094C}" type="sibTrans" cxnId="{B7EA2062-E2CD-40E1-90EE-F6C76951B272}">
      <dgm:prSet/>
      <dgm:spPr/>
      <dgm:t>
        <a:bodyPr/>
        <a:lstStyle/>
        <a:p>
          <a:endParaRPr lang="es-CO"/>
        </a:p>
      </dgm:t>
    </dgm:pt>
    <dgm:pt modelId="{5F246577-460B-4C9B-A383-6F3D5F21E035}">
      <dgm:prSet/>
      <dgm:spPr/>
      <dgm:t>
        <a:bodyPr/>
        <a:lstStyle/>
        <a:p>
          <a:r>
            <a:rPr lang="es-CO" dirty="0" smtClean="0"/>
            <a:t>Centros de</a:t>
          </a:r>
        </a:p>
        <a:p>
          <a:r>
            <a:rPr lang="es-CO" dirty="0" smtClean="0"/>
            <a:t>Acopio</a:t>
          </a:r>
          <a:endParaRPr lang="es-CO" dirty="0"/>
        </a:p>
      </dgm:t>
    </dgm:pt>
    <dgm:pt modelId="{244B1708-0BE7-4434-9859-EA187CDA03BF}" type="parTrans" cxnId="{D09539C4-8A8E-4883-9D17-B8C1A57E1D16}">
      <dgm:prSet/>
      <dgm:spPr/>
      <dgm:t>
        <a:bodyPr/>
        <a:lstStyle/>
        <a:p>
          <a:endParaRPr lang="es-CO"/>
        </a:p>
      </dgm:t>
    </dgm:pt>
    <dgm:pt modelId="{9FB59636-6345-43D2-BE77-DEAF74ACA184}" type="sibTrans" cxnId="{D09539C4-8A8E-4883-9D17-B8C1A57E1D16}">
      <dgm:prSet/>
      <dgm:spPr/>
      <dgm:t>
        <a:bodyPr/>
        <a:lstStyle/>
        <a:p>
          <a:endParaRPr lang="es-CO"/>
        </a:p>
      </dgm:t>
    </dgm:pt>
    <dgm:pt modelId="{358906D2-46F6-4C7A-81AC-41FCC7369494}">
      <dgm:prSet/>
      <dgm:spPr/>
      <dgm:t>
        <a:bodyPr/>
        <a:lstStyle/>
        <a:p>
          <a:r>
            <a:rPr lang="es-CO" dirty="0" smtClean="0"/>
            <a:t>Áreas de</a:t>
          </a:r>
        </a:p>
        <a:p>
          <a:r>
            <a:rPr lang="es-CO" dirty="0" smtClean="0"/>
            <a:t>Producción</a:t>
          </a:r>
        </a:p>
        <a:p>
          <a:r>
            <a:rPr lang="es-CO" dirty="0" smtClean="0"/>
            <a:t>Minera</a:t>
          </a:r>
          <a:endParaRPr lang="es-CO" dirty="0"/>
        </a:p>
      </dgm:t>
    </dgm:pt>
    <dgm:pt modelId="{CEBC3EE5-8CC3-4104-BE80-700D954CB90D}" type="parTrans" cxnId="{9030A13B-FAB7-4FE3-B7A0-67862555A9D9}">
      <dgm:prSet/>
      <dgm:spPr/>
      <dgm:t>
        <a:bodyPr/>
        <a:lstStyle/>
        <a:p>
          <a:endParaRPr lang="es-CO"/>
        </a:p>
      </dgm:t>
    </dgm:pt>
    <dgm:pt modelId="{BEDC2EAD-C6AC-41DE-B882-88B94829A95A}" type="sibTrans" cxnId="{9030A13B-FAB7-4FE3-B7A0-67862555A9D9}">
      <dgm:prSet/>
      <dgm:spPr/>
      <dgm:t>
        <a:bodyPr/>
        <a:lstStyle/>
        <a:p>
          <a:endParaRPr lang="es-CO"/>
        </a:p>
      </dgm:t>
    </dgm:pt>
    <dgm:pt modelId="{2A7E9943-B074-4783-99C9-F4375D0C3A35}">
      <dgm:prSet/>
      <dgm:spPr/>
      <dgm:t>
        <a:bodyPr/>
        <a:lstStyle/>
        <a:p>
          <a:r>
            <a:rPr lang="es-CO" dirty="0" smtClean="0"/>
            <a:t>Monetización</a:t>
          </a:r>
        </a:p>
        <a:p>
          <a:r>
            <a:rPr lang="es-CO" dirty="0" smtClean="0"/>
            <a:t>Divisas</a:t>
          </a:r>
        </a:p>
        <a:p>
          <a:r>
            <a:rPr lang="es-CO" dirty="0" err="1" smtClean="0"/>
            <a:t>Sist</a:t>
          </a:r>
          <a:r>
            <a:rPr lang="es-CO" dirty="0" smtClean="0"/>
            <a:t>. Finan. </a:t>
          </a:r>
        </a:p>
        <a:p>
          <a:r>
            <a:rPr lang="es-CO" dirty="0" smtClean="0"/>
            <a:t>Colombiano</a:t>
          </a:r>
          <a:endParaRPr lang="es-CO" dirty="0"/>
        </a:p>
      </dgm:t>
    </dgm:pt>
    <dgm:pt modelId="{7BABE375-D904-405F-8E29-548497F7F451}" type="parTrans" cxnId="{9B9D64F8-B97D-4415-AAA3-0A1C9C1E5725}">
      <dgm:prSet/>
      <dgm:spPr/>
      <dgm:t>
        <a:bodyPr/>
        <a:lstStyle/>
        <a:p>
          <a:endParaRPr lang="es-CO"/>
        </a:p>
      </dgm:t>
    </dgm:pt>
    <dgm:pt modelId="{51C82842-D44A-498B-8E8C-7FDF78051B87}" type="sibTrans" cxnId="{9B9D64F8-B97D-4415-AAA3-0A1C9C1E5725}">
      <dgm:prSet/>
      <dgm:spPr/>
      <dgm:t>
        <a:bodyPr/>
        <a:lstStyle/>
        <a:p>
          <a:endParaRPr lang="es-CO"/>
        </a:p>
      </dgm:t>
    </dgm:pt>
    <dgm:pt modelId="{C39D7F98-3F90-4596-B15F-46EA03664A90}" type="pres">
      <dgm:prSet presAssocID="{47DA5AC1-267C-456D-896A-C6C0D4E868BF}" presName="Name0" presStyleCnt="0">
        <dgm:presLayoutVars>
          <dgm:dir/>
          <dgm:resizeHandles val="exact"/>
        </dgm:presLayoutVars>
      </dgm:prSet>
      <dgm:spPr/>
    </dgm:pt>
    <dgm:pt modelId="{67414583-3650-40DF-8BB6-B81F36D91253}" type="pres">
      <dgm:prSet presAssocID="{358906D2-46F6-4C7A-81AC-41FCC7369494}" presName="node" presStyleLbl="node1" presStyleIdx="0" presStyleCnt="7">
        <dgm:presLayoutVars>
          <dgm:bulletEnabled val="1"/>
        </dgm:presLayoutVars>
      </dgm:prSet>
      <dgm:spPr/>
      <dgm:t>
        <a:bodyPr/>
        <a:lstStyle/>
        <a:p>
          <a:endParaRPr lang="es-CO"/>
        </a:p>
      </dgm:t>
    </dgm:pt>
    <dgm:pt modelId="{74D9D5A5-25B0-4932-8C92-F9B36AF5A38E}" type="pres">
      <dgm:prSet presAssocID="{BEDC2EAD-C6AC-41DE-B882-88B94829A95A}" presName="sibTrans" presStyleLbl="sibTrans2D1" presStyleIdx="0" presStyleCnt="6"/>
      <dgm:spPr/>
      <dgm:t>
        <a:bodyPr/>
        <a:lstStyle/>
        <a:p>
          <a:endParaRPr lang="es-CO"/>
        </a:p>
      </dgm:t>
    </dgm:pt>
    <dgm:pt modelId="{2F67CEE2-7D70-4242-B7FC-5806F84536E2}" type="pres">
      <dgm:prSet presAssocID="{BEDC2EAD-C6AC-41DE-B882-88B94829A95A}" presName="connectorText" presStyleLbl="sibTrans2D1" presStyleIdx="0" presStyleCnt="6"/>
      <dgm:spPr/>
      <dgm:t>
        <a:bodyPr/>
        <a:lstStyle/>
        <a:p>
          <a:endParaRPr lang="es-CO"/>
        </a:p>
      </dgm:t>
    </dgm:pt>
    <dgm:pt modelId="{8AF7D021-0154-4F75-AC0E-F39BD26308A3}" type="pres">
      <dgm:prSet presAssocID="{5F246577-460B-4C9B-A383-6F3D5F21E035}" presName="node" presStyleLbl="node1" presStyleIdx="1" presStyleCnt="7">
        <dgm:presLayoutVars>
          <dgm:bulletEnabled val="1"/>
        </dgm:presLayoutVars>
      </dgm:prSet>
      <dgm:spPr/>
      <dgm:t>
        <a:bodyPr/>
        <a:lstStyle/>
        <a:p>
          <a:endParaRPr lang="es-CO"/>
        </a:p>
      </dgm:t>
    </dgm:pt>
    <dgm:pt modelId="{F10268B3-1437-4E51-BB44-E3CF8C38DF33}" type="pres">
      <dgm:prSet presAssocID="{9FB59636-6345-43D2-BE77-DEAF74ACA184}" presName="sibTrans" presStyleLbl="sibTrans2D1" presStyleIdx="1" presStyleCnt="6"/>
      <dgm:spPr/>
      <dgm:t>
        <a:bodyPr/>
        <a:lstStyle/>
        <a:p>
          <a:endParaRPr lang="es-CO"/>
        </a:p>
      </dgm:t>
    </dgm:pt>
    <dgm:pt modelId="{1E6F3D73-D82F-476D-A863-A4D9329F4D22}" type="pres">
      <dgm:prSet presAssocID="{9FB59636-6345-43D2-BE77-DEAF74ACA184}" presName="connectorText" presStyleLbl="sibTrans2D1" presStyleIdx="1" presStyleCnt="6"/>
      <dgm:spPr/>
      <dgm:t>
        <a:bodyPr/>
        <a:lstStyle/>
        <a:p>
          <a:endParaRPr lang="es-CO"/>
        </a:p>
      </dgm:t>
    </dgm:pt>
    <dgm:pt modelId="{656473D0-C0C2-429B-A2B5-2A2BDE8095F8}" type="pres">
      <dgm:prSet presAssocID="{8C3ECB46-F793-4E33-B9B2-1D984A9840DC}" presName="node" presStyleLbl="node1" presStyleIdx="2" presStyleCnt="7">
        <dgm:presLayoutVars>
          <dgm:bulletEnabled val="1"/>
        </dgm:presLayoutVars>
      </dgm:prSet>
      <dgm:spPr/>
      <dgm:t>
        <a:bodyPr/>
        <a:lstStyle/>
        <a:p>
          <a:endParaRPr lang="es-CO"/>
        </a:p>
      </dgm:t>
    </dgm:pt>
    <dgm:pt modelId="{86BE5A24-8D78-437F-B68E-938E4C6AEAE0}" type="pres">
      <dgm:prSet presAssocID="{59D62335-FEF8-4D3C-9092-9943A6CB094C}" presName="sibTrans" presStyleLbl="sibTrans2D1" presStyleIdx="2" presStyleCnt="6"/>
      <dgm:spPr/>
      <dgm:t>
        <a:bodyPr/>
        <a:lstStyle/>
        <a:p>
          <a:endParaRPr lang="es-CO"/>
        </a:p>
      </dgm:t>
    </dgm:pt>
    <dgm:pt modelId="{859EF9F4-89C0-4852-9A44-7814FA8214D5}" type="pres">
      <dgm:prSet presAssocID="{59D62335-FEF8-4D3C-9092-9943A6CB094C}" presName="connectorText" presStyleLbl="sibTrans2D1" presStyleIdx="2" presStyleCnt="6"/>
      <dgm:spPr/>
      <dgm:t>
        <a:bodyPr/>
        <a:lstStyle/>
        <a:p>
          <a:endParaRPr lang="es-CO"/>
        </a:p>
      </dgm:t>
    </dgm:pt>
    <dgm:pt modelId="{5BED4389-10C9-4D23-B47F-27436E1CF1F6}" type="pres">
      <dgm:prSet presAssocID="{BDE3C7F5-9514-48BC-8EE4-FE48A8A2C263}" presName="node" presStyleLbl="node1" presStyleIdx="3" presStyleCnt="7">
        <dgm:presLayoutVars>
          <dgm:bulletEnabled val="1"/>
        </dgm:presLayoutVars>
      </dgm:prSet>
      <dgm:spPr/>
      <dgm:t>
        <a:bodyPr/>
        <a:lstStyle/>
        <a:p>
          <a:endParaRPr lang="es-CO"/>
        </a:p>
      </dgm:t>
    </dgm:pt>
    <dgm:pt modelId="{B07571D3-D703-4E34-8BC3-E13A12F3B2DA}" type="pres">
      <dgm:prSet presAssocID="{D8CF481D-A3DB-41CC-8942-19B4FBE7206A}" presName="sibTrans" presStyleLbl="sibTrans2D1" presStyleIdx="3" presStyleCnt="6"/>
      <dgm:spPr/>
      <dgm:t>
        <a:bodyPr/>
        <a:lstStyle/>
        <a:p>
          <a:endParaRPr lang="es-CO"/>
        </a:p>
      </dgm:t>
    </dgm:pt>
    <dgm:pt modelId="{5745F673-4218-4D2D-B6DA-62F875C773E2}" type="pres">
      <dgm:prSet presAssocID="{D8CF481D-A3DB-41CC-8942-19B4FBE7206A}" presName="connectorText" presStyleLbl="sibTrans2D1" presStyleIdx="3" presStyleCnt="6"/>
      <dgm:spPr/>
      <dgm:t>
        <a:bodyPr/>
        <a:lstStyle/>
        <a:p>
          <a:endParaRPr lang="es-CO"/>
        </a:p>
      </dgm:t>
    </dgm:pt>
    <dgm:pt modelId="{D6260FE4-61B4-4892-8DAA-D53350E951A2}" type="pres">
      <dgm:prSet presAssocID="{821B1E19-4E4A-441E-8233-3C4D5474C6C4}" presName="node" presStyleLbl="node1" presStyleIdx="4" presStyleCnt="7">
        <dgm:presLayoutVars>
          <dgm:bulletEnabled val="1"/>
        </dgm:presLayoutVars>
      </dgm:prSet>
      <dgm:spPr/>
      <dgm:t>
        <a:bodyPr/>
        <a:lstStyle/>
        <a:p>
          <a:endParaRPr lang="es-CO"/>
        </a:p>
      </dgm:t>
    </dgm:pt>
    <dgm:pt modelId="{A04E84E5-7A76-4DA5-A194-D3B037129870}" type="pres">
      <dgm:prSet presAssocID="{D9F50A26-02CA-4D88-AF91-158915AE383F}" presName="sibTrans" presStyleLbl="sibTrans2D1" presStyleIdx="4" presStyleCnt="6"/>
      <dgm:spPr/>
      <dgm:t>
        <a:bodyPr/>
        <a:lstStyle/>
        <a:p>
          <a:endParaRPr lang="es-CO"/>
        </a:p>
      </dgm:t>
    </dgm:pt>
    <dgm:pt modelId="{5219A499-ECC7-4E11-8536-28CF3CF52064}" type="pres">
      <dgm:prSet presAssocID="{D9F50A26-02CA-4D88-AF91-158915AE383F}" presName="connectorText" presStyleLbl="sibTrans2D1" presStyleIdx="4" presStyleCnt="6"/>
      <dgm:spPr/>
      <dgm:t>
        <a:bodyPr/>
        <a:lstStyle/>
        <a:p>
          <a:endParaRPr lang="es-CO"/>
        </a:p>
      </dgm:t>
    </dgm:pt>
    <dgm:pt modelId="{A61A27EB-B2D6-4471-860C-6C2040BE3D17}" type="pres">
      <dgm:prSet presAssocID="{FA5D5CC3-7017-4BCA-8EF2-79212A63A3DE}" presName="node" presStyleLbl="node1" presStyleIdx="5" presStyleCnt="7">
        <dgm:presLayoutVars>
          <dgm:bulletEnabled val="1"/>
        </dgm:presLayoutVars>
      </dgm:prSet>
      <dgm:spPr/>
      <dgm:t>
        <a:bodyPr/>
        <a:lstStyle/>
        <a:p>
          <a:endParaRPr lang="es-CO"/>
        </a:p>
      </dgm:t>
    </dgm:pt>
    <dgm:pt modelId="{2B1C8B5E-5C13-423E-BC0F-C1DA817306DC}" type="pres">
      <dgm:prSet presAssocID="{E07D8710-1D3E-489B-9DF6-F83F1B8B22C1}" presName="sibTrans" presStyleLbl="sibTrans2D1" presStyleIdx="5" presStyleCnt="6"/>
      <dgm:spPr/>
      <dgm:t>
        <a:bodyPr/>
        <a:lstStyle/>
        <a:p>
          <a:endParaRPr lang="es-CO"/>
        </a:p>
      </dgm:t>
    </dgm:pt>
    <dgm:pt modelId="{FCE91A7A-9ABE-407C-B70B-3987EE7A3279}" type="pres">
      <dgm:prSet presAssocID="{E07D8710-1D3E-489B-9DF6-F83F1B8B22C1}" presName="connectorText" presStyleLbl="sibTrans2D1" presStyleIdx="5" presStyleCnt="6"/>
      <dgm:spPr/>
      <dgm:t>
        <a:bodyPr/>
        <a:lstStyle/>
        <a:p>
          <a:endParaRPr lang="es-CO"/>
        </a:p>
      </dgm:t>
    </dgm:pt>
    <dgm:pt modelId="{2CFEEF72-7C10-44ED-A151-B5C84782F40A}" type="pres">
      <dgm:prSet presAssocID="{2A7E9943-B074-4783-99C9-F4375D0C3A35}" presName="node" presStyleLbl="node1" presStyleIdx="6" presStyleCnt="7">
        <dgm:presLayoutVars>
          <dgm:bulletEnabled val="1"/>
        </dgm:presLayoutVars>
      </dgm:prSet>
      <dgm:spPr/>
      <dgm:t>
        <a:bodyPr/>
        <a:lstStyle/>
        <a:p>
          <a:endParaRPr lang="es-CO"/>
        </a:p>
      </dgm:t>
    </dgm:pt>
  </dgm:ptLst>
  <dgm:cxnLst>
    <dgm:cxn modelId="{CB6C78D0-EF2E-44FD-B810-ACC6F9CBF53E}" type="presOf" srcId="{D9F50A26-02CA-4D88-AF91-158915AE383F}" destId="{A04E84E5-7A76-4DA5-A194-D3B037129870}" srcOrd="0" destOrd="0" presId="urn:microsoft.com/office/officeart/2005/8/layout/process1"/>
    <dgm:cxn modelId="{942D9C5C-3600-44FB-AA55-A345204C6EE2}" type="presOf" srcId="{59D62335-FEF8-4D3C-9092-9943A6CB094C}" destId="{859EF9F4-89C0-4852-9A44-7814FA8214D5}" srcOrd="1" destOrd="0" presId="urn:microsoft.com/office/officeart/2005/8/layout/process1"/>
    <dgm:cxn modelId="{964CF121-3A8F-43EC-88EF-A781CD2F9706}" type="presOf" srcId="{E07D8710-1D3E-489B-9DF6-F83F1B8B22C1}" destId="{2B1C8B5E-5C13-423E-BC0F-C1DA817306DC}" srcOrd="0" destOrd="0" presId="urn:microsoft.com/office/officeart/2005/8/layout/process1"/>
    <dgm:cxn modelId="{17568BDE-E256-43E4-9D07-EA4FD0EDF4F3}" type="presOf" srcId="{BEDC2EAD-C6AC-41DE-B882-88B94829A95A}" destId="{74D9D5A5-25B0-4932-8C92-F9B36AF5A38E}" srcOrd="0" destOrd="0" presId="urn:microsoft.com/office/officeart/2005/8/layout/process1"/>
    <dgm:cxn modelId="{9B9D64F8-B97D-4415-AAA3-0A1C9C1E5725}" srcId="{47DA5AC1-267C-456D-896A-C6C0D4E868BF}" destId="{2A7E9943-B074-4783-99C9-F4375D0C3A35}" srcOrd="6" destOrd="0" parTransId="{7BABE375-D904-405F-8E29-548497F7F451}" sibTransId="{51C82842-D44A-498B-8E8C-7FDF78051B87}"/>
    <dgm:cxn modelId="{D09539C4-8A8E-4883-9D17-B8C1A57E1D16}" srcId="{47DA5AC1-267C-456D-896A-C6C0D4E868BF}" destId="{5F246577-460B-4C9B-A383-6F3D5F21E035}" srcOrd="1" destOrd="0" parTransId="{244B1708-0BE7-4434-9859-EA187CDA03BF}" sibTransId="{9FB59636-6345-43D2-BE77-DEAF74ACA184}"/>
    <dgm:cxn modelId="{45998E0C-4A9E-43F0-8334-43DE06019DAC}" type="presOf" srcId="{FA5D5CC3-7017-4BCA-8EF2-79212A63A3DE}" destId="{A61A27EB-B2D6-4471-860C-6C2040BE3D17}" srcOrd="0" destOrd="0" presId="urn:microsoft.com/office/officeart/2005/8/layout/process1"/>
    <dgm:cxn modelId="{A471F72A-6D0D-4461-95A6-56A2D3213608}" srcId="{47DA5AC1-267C-456D-896A-C6C0D4E868BF}" destId="{BDE3C7F5-9514-48BC-8EE4-FE48A8A2C263}" srcOrd="3" destOrd="0" parTransId="{2ADC4FC7-1861-4E56-AEA3-FE238B016262}" sibTransId="{D8CF481D-A3DB-41CC-8942-19B4FBE7206A}"/>
    <dgm:cxn modelId="{33439BE0-3FE2-4A37-8D27-243FE72962E1}" type="presOf" srcId="{59D62335-FEF8-4D3C-9092-9943A6CB094C}" destId="{86BE5A24-8D78-437F-B68E-938E4C6AEAE0}" srcOrd="0" destOrd="0" presId="urn:microsoft.com/office/officeart/2005/8/layout/process1"/>
    <dgm:cxn modelId="{9030A13B-FAB7-4FE3-B7A0-67862555A9D9}" srcId="{47DA5AC1-267C-456D-896A-C6C0D4E868BF}" destId="{358906D2-46F6-4C7A-81AC-41FCC7369494}" srcOrd="0" destOrd="0" parTransId="{CEBC3EE5-8CC3-4104-BE80-700D954CB90D}" sibTransId="{BEDC2EAD-C6AC-41DE-B882-88B94829A95A}"/>
    <dgm:cxn modelId="{1130ABE2-B09C-49A3-8B4F-BD48FC148950}" type="presOf" srcId="{BEDC2EAD-C6AC-41DE-B882-88B94829A95A}" destId="{2F67CEE2-7D70-4242-B7FC-5806F84536E2}" srcOrd="1" destOrd="0" presId="urn:microsoft.com/office/officeart/2005/8/layout/process1"/>
    <dgm:cxn modelId="{D582969C-8A92-478B-8C5C-7F81B2DA6409}" type="presOf" srcId="{8C3ECB46-F793-4E33-B9B2-1D984A9840DC}" destId="{656473D0-C0C2-429B-A2B5-2A2BDE8095F8}" srcOrd="0" destOrd="0" presId="urn:microsoft.com/office/officeart/2005/8/layout/process1"/>
    <dgm:cxn modelId="{6E4B9DBD-00AE-44DD-B167-27457B13324C}" type="presOf" srcId="{821B1E19-4E4A-441E-8233-3C4D5474C6C4}" destId="{D6260FE4-61B4-4892-8DAA-D53350E951A2}" srcOrd="0" destOrd="0" presId="urn:microsoft.com/office/officeart/2005/8/layout/process1"/>
    <dgm:cxn modelId="{71F2F70C-3169-427E-B3ED-C579427A3BBF}" type="presOf" srcId="{BDE3C7F5-9514-48BC-8EE4-FE48A8A2C263}" destId="{5BED4389-10C9-4D23-B47F-27436E1CF1F6}" srcOrd="0" destOrd="0" presId="urn:microsoft.com/office/officeart/2005/8/layout/process1"/>
    <dgm:cxn modelId="{A71E7453-8F2D-4A10-B2B7-92E80DD6E2A3}" srcId="{47DA5AC1-267C-456D-896A-C6C0D4E868BF}" destId="{821B1E19-4E4A-441E-8233-3C4D5474C6C4}" srcOrd="4" destOrd="0" parTransId="{06D99045-44F5-43BE-8637-E1B00232AAAF}" sibTransId="{D9F50A26-02CA-4D88-AF91-158915AE383F}"/>
    <dgm:cxn modelId="{4D21DA4B-B8B0-4779-BD85-E6848279478A}" type="presOf" srcId="{5F246577-460B-4C9B-A383-6F3D5F21E035}" destId="{8AF7D021-0154-4F75-AC0E-F39BD26308A3}" srcOrd="0" destOrd="0" presId="urn:microsoft.com/office/officeart/2005/8/layout/process1"/>
    <dgm:cxn modelId="{D1D87748-E115-4FDA-8258-88E3C50081C3}" type="presOf" srcId="{358906D2-46F6-4C7A-81AC-41FCC7369494}" destId="{67414583-3650-40DF-8BB6-B81F36D91253}" srcOrd="0" destOrd="0" presId="urn:microsoft.com/office/officeart/2005/8/layout/process1"/>
    <dgm:cxn modelId="{B34E41FE-6B46-4FFA-8ABB-D8D1699EC9DB}" srcId="{47DA5AC1-267C-456D-896A-C6C0D4E868BF}" destId="{FA5D5CC3-7017-4BCA-8EF2-79212A63A3DE}" srcOrd="5" destOrd="0" parTransId="{28D460EC-5E5F-40A4-8B1C-D6E4CF3CB7B9}" sibTransId="{E07D8710-1D3E-489B-9DF6-F83F1B8B22C1}"/>
    <dgm:cxn modelId="{B14A71D2-9C1D-43FC-8690-4A42B4128839}" type="presOf" srcId="{2A7E9943-B074-4783-99C9-F4375D0C3A35}" destId="{2CFEEF72-7C10-44ED-A151-B5C84782F40A}" srcOrd="0" destOrd="0" presId="urn:microsoft.com/office/officeart/2005/8/layout/process1"/>
    <dgm:cxn modelId="{78D1FC18-7C92-4F75-8364-1C1A695B45A9}" type="presOf" srcId="{E07D8710-1D3E-489B-9DF6-F83F1B8B22C1}" destId="{FCE91A7A-9ABE-407C-B70B-3987EE7A3279}" srcOrd="1" destOrd="0" presId="urn:microsoft.com/office/officeart/2005/8/layout/process1"/>
    <dgm:cxn modelId="{AE441E36-240E-407B-B454-74F5AD042190}" type="presOf" srcId="{9FB59636-6345-43D2-BE77-DEAF74ACA184}" destId="{F10268B3-1437-4E51-BB44-E3CF8C38DF33}" srcOrd="0" destOrd="0" presId="urn:microsoft.com/office/officeart/2005/8/layout/process1"/>
    <dgm:cxn modelId="{B7EA2062-E2CD-40E1-90EE-F6C76951B272}" srcId="{47DA5AC1-267C-456D-896A-C6C0D4E868BF}" destId="{8C3ECB46-F793-4E33-B9B2-1D984A9840DC}" srcOrd="2" destOrd="0" parTransId="{20D21284-CFFB-4918-9189-4B09E39BE60A}" sibTransId="{59D62335-FEF8-4D3C-9092-9943A6CB094C}"/>
    <dgm:cxn modelId="{3541F562-95DE-4F5A-B9A1-664957F7512D}" type="presOf" srcId="{9FB59636-6345-43D2-BE77-DEAF74ACA184}" destId="{1E6F3D73-D82F-476D-A863-A4D9329F4D22}" srcOrd="1" destOrd="0" presId="urn:microsoft.com/office/officeart/2005/8/layout/process1"/>
    <dgm:cxn modelId="{1D794E65-DE9B-4E46-98C4-4BE59D0271E8}" type="presOf" srcId="{D9F50A26-02CA-4D88-AF91-158915AE383F}" destId="{5219A499-ECC7-4E11-8536-28CF3CF52064}" srcOrd="1" destOrd="0" presId="urn:microsoft.com/office/officeart/2005/8/layout/process1"/>
    <dgm:cxn modelId="{A63ABACA-1743-4CAE-9595-CDE51848917B}" type="presOf" srcId="{47DA5AC1-267C-456D-896A-C6C0D4E868BF}" destId="{C39D7F98-3F90-4596-B15F-46EA03664A90}" srcOrd="0" destOrd="0" presId="urn:microsoft.com/office/officeart/2005/8/layout/process1"/>
    <dgm:cxn modelId="{B7E97AB4-B870-4596-8ECC-098752D9085E}" type="presOf" srcId="{D8CF481D-A3DB-41CC-8942-19B4FBE7206A}" destId="{B07571D3-D703-4E34-8BC3-E13A12F3B2DA}" srcOrd="0" destOrd="0" presId="urn:microsoft.com/office/officeart/2005/8/layout/process1"/>
    <dgm:cxn modelId="{A484ED44-AA6F-4A88-930D-2952C738A084}" type="presOf" srcId="{D8CF481D-A3DB-41CC-8942-19B4FBE7206A}" destId="{5745F673-4218-4D2D-B6DA-62F875C773E2}" srcOrd="1" destOrd="0" presId="urn:microsoft.com/office/officeart/2005/8/layout/process1"/>
    <dgm:cxn modelId="{7BC0E128-AE72-45D6-89DD-F2D4DFFDE32D}" type="presParOf" srcId="{C39D7F98-3F90-4596-B15F-46EA03664A90}" destId="{67414583-3650-40DF-8BB6-B81F36D91253}" srcOrd="0" destOrd="0" presId="urn:microsoft.com/office/officeart/2005/8/layout/process1"/>
    <dgm:cxn modelId="{518F1A0B-B192-4AF3-95B0-A1FC32EA90A4}" type="presParOf" srcId="{C39D7F98-3F90-4596-B15F-46EA03664A90}" destId="{74D9D5A5-25B0-4932-8C92-F9B36AF5A38E}" srcOrd="1" destOrd="0" presId="urn:microsoft.com/office/officeart/2005/8/layout/process1"/>
    <dgm:cxn modelId="{183E59F2-170B-4380-9C7F-50480706AF53}" type="presParOf" srcId="{74D9D5A5-25B0-4932-8C92-F9B36AF5A38E}" destId="{2F67CEE2-7D70-4242-B7FC-5806F84536E2}" srcOrd="0" destOrd="0" presId="urn:microsoft.com/office/officeart/2005/8/layout/process1"/>
    <dgm:cxn modelId="{4B78EB71-A825-49A6-92A9-AD4E75653AE4}" type="presParOf" srcId="{C39D7F98-3F90-4596-B15F-46EA03664A90}" destId="{8AF7D021-0154-4F75-AC0E-F39BD26308A3}" srcOrd="2" destOrd="0" presId="urn:microsoft.com/office/officeart/2005/8/layout/process1"/>
    <dgm:cxn modelId="{BA641F00-DC90-490D-8939-CFF247C7D52A}" type="presParOf" srcId="{C39D7F98-3F90-4596-B15F-46EA03664A90}" destId="{F10268B3-1437-4E51-BB44-E3CF8C38DF33}" srcOrd="3" destOrd="0" presId="urn:microsoft.com/office/officeart/2005/8/layout/process1"/>
    <dgm:cxn modelId="{3AE0DDDD-D223-4299-97C4-8EA805A52B34}" type="presParOf" srcId="{F10268B3-1437-4E51-BB44-E3CF8C38DF33}" destId="{1E6F3D73-D82F-476D-A863-A4D9329F4D22}" srcOrd="0" destOrd="0" presId="urn:microsoft.com/office/officeart/2005/8/layout/process1"/>
    <dgm:cxn modelId="{B2C744AF-183F-498C-A906-FE7A06D519E5}" type="presParOf" srcId="{C39D7F98-3F90-4596-B15F-46EA03664A90}" destId="{656473D0-C0C2-429B-A2B5-2A2BDE8095F8}" srcOrd="4" destOrd="0" presId="urn:microsoft.com/office/officeart/2005/8/layout/process1"/>
    <dgm:cxn modelId="{FDBFF9DC-DF55-4974-93DE-A66D9237A9DC}" type="presParOf" srcId="{C39D7F98-3F90-4596-B15F-46EA03664A90}" destId="{86BE5A24-8D78-437F-B68E-938E4C6AEAE0}" srcOrd="5" destOrd="0" presId="urn:microsoft.com/office/officeart/2005/8/layout/process1"/>
    <dgm:cxn modelId="{CC74CE2D-EDA3-44E9-8784-0FC12260F371}" type="presParOf" srcId="{86BE5A24-8D78-437F-B68E-938E4C6AEAE0}" destId="{859EF9F4-89C0-4852-9A44-7814FA8214D5}" srcOrd="0" destOrd="0" presId="urn:microsoft.com/office/officeart/2005/8/layout/process1"/>
    <dgm:cxn modelId="{EC8D919A-2399-424E-8DE7-532A5B103416}" type="presParOf" srcId="{C39D7F98-3F90-4596-B15F-46EA03664A90}" destId="{5BED4389-10C9-4D23-B47F-27436E1CF1F6}" srcOrd="6" destOrd="0" presId="urn:microsoft.com/office/officeart/2005/8/layout/process1"/>
    <dgm:cxn modelId="{80D7D2A8-2ED9-46F9-A547-B43143DD634C}" type="presParOf" srcId="{C39D7F98-3F90-4596-B15F-46EA03664A90}" destId="{B07571D3-D703-4E34-8BC3-E13A12F3B2DA}" srcOrd="7" destOrd="0" presId="urn:microsoft.com/office/officeart/2005/8/layout/process1"/>
    <dgm:cxn modelId="{2D69AC54-B520-4089-83CE-807F35AD460B}" type="presParOf" srcId="{B07571D3-D703-4E34-8BC3-E13A12F3B2DA}" destId="{5745F673-4218-4D2D-B6DA-62F875C773E2}" srcOrd="0" destOrd="0" presId="urn:microsoft.com/office/officeart/2005/8/layout/process1"/>
    <dgm:cxn modelId="{12DB1C18-FEFB-498C-947B-1703DC7911A6}" type="presParOf" srcId="{C39D7F98-3F90-4596-B15F-46EA03664A90}" destId="{D6260FE4-61B4-4892-8DAA-D53350E951A2}" srcOrd="8" destOrd="0" presId="urn:microsoft.com/office/officeart/2005/8/layout/process1"/>
    <dgm:cxn modelId="{87FC11C6-1F49-43B8-8B01-784635AB0325}" type="presParOf" srcId="{C39D7F98-3F90-4596-B15F-46EA03664A90}" destId="{A04E84E5-7A76-4DA5-A194-D3B037129870}" srcOrd="9" destOrd="0" presId="urn:microsoft.com/office/officeart/2005/8/layout/process1"/>
    <dgm:cxn modelId="{9A0F4430-F8D5-4CAE-AA0A-03071F903299}" type="presParOf" srcId="{A04E84E5-7A76-4DA5-A194-D3B037129870}" destId="{5219A499-ECC7-4E11-8536-28CF3CF52064}" srcOrd="0" destOrd="0" presId="urn:microsoft.com/office/officeart/2005/8/layout/process1"/>
    <dgm:cxn modelId="{C963B309-EE6F-4471-AB92-4C7412F589F7}" type="presParOf" srcId="{C39D7F98-3F90-4596-B15F-46EA03664A90}" destId="{A61A27EB-B2D6-4471-860C-6C2040BE3D17}" srcOrd="10" destOrd="0" presId="urn:microsoft.com/office/officeart/2005/8/layout/process1"/>
    <dgm:cxn modelId="{35DF9AAA-DECE-4AD5-9ACA-3C04CF4F797D}" type="presParOf" srcId="{C39D7F98-3F90-4596-B15F-46EA03664A90}" destId="{2B1C8B5E-5C13-423E-BC0F-C1DA817306DC}" srcOrd="11" destOrd="0" presId="urn:microsoft.com/office/officeart/2005/8/layout/process1"/>
    <dgm:cxn modelId="{2C5910DE-B8D6-46E3-833B-1AC7DB736362}" type="presParOf" srcId="{2B1C8B5E-5C13-423E-BC0F-C1DA817306DC}" destId="{FCE91A7A-9ABE-407C-B70B-3987EE7A3279}" srcOrd="0" destOrd="0" presId="urn:microsoft.com/office/officeart/2005/8/layout/process1"/>
    <dgm:cxn modelId="{05523F30-9B30-44BE-8B7D-0404F465406F}" type="presParOf" srcId="{C39D7F98-3F90-4596-B15F-46EA03664A90}" destId="{2CFEEF72-7C10-44ED-A151-B5C84782F40A}" srcOrd="1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7DA5AC1-267C-456D-896A-C6C0D4E868BF}" type="doc">
      <dgm:prSet loTypeId="urn:microsoft.com/office/officeart/2005/8/layout/process1" loCatId="process" qsTypeId="urn:microsoft.com/office/officeart/2005/8/quickstyle/simple1" qsCatId="simple" csTypeId="urn:microsoft.com/office/officeart/2005/8/colors/accent0_2" csCatId="mainScheme" phldr="1"/>
      <dgm:spPr/>
    </dgm:pt>
    <dgm:pt modelId="{BDE3C7F5-9514-48BC-8EE4-FE48A8A2C263}">
      <dgm:prSet phldrT="[Texto]"/>
      <dgm:spPr/>
      <dgm:t>
        <a:bodyPr/>
        <a:lstStyle/>
        <a:p>
          <a:r>
            <a:rPr lang="es-CO" dirty="0" smtClean="0"/>
            <a:t>Aprobación VUCE – Documentos Exportación </a:t>
          </a:r>
        </a:p>
        <a:p>
          <a:endParaRPr lang="es-CO" dirty="0" smtClean="0"/>
        </a:p>
        <a:p>
          <a:endParaRPr lang="es-CO" dirty="0" smtClean="0"/>
        </a:p>
        <a:p>
          <a:r>
            <a:rPr lang="es-CO" dirty="0" smtClean="0">
              <a:solidFill>
                <a:schemeClr val="accent4">
                  <a:lumMod val="75000"/>
                </a:schemeClr>
              </a:solidFill>
            </a:rPr>
            <a:t>2 a 3 días</a:t>
          </a:r>
          <a:r>
            <a:rPr lang="es-CO" dirty="0" smtClean="0"/>
            <a:t> </a:t>
          </a:r>
          <a:endParaRPr lang="es-CO" dirty="0"/>
        </a:p>
      </dgm:t>
    </dgm:pt>
    <dgm:pt modelId="{2ADC4FC7-1861-4E56-AEA3-FE238B016262}" type="parTrans" cxnId="{A471F72A-6D0D-4461-95A6-56A2D3213608}">
      <dgm:prSet/>
      <dgm:spPr/>
      <dgm:t>
        <a:bodyPr/>
        <a:lstStyle/>
        <a:p>
          <a:endParaRPr lang="es-CO"/>
        </a:p>
      </dgm:t>
    </dgm:pt>
    <dgm:pt modelId="{D8CF481D-A3DB-41CC-8942-19B4FBE7206A}" type="sibTrans" cxnId="{A471F72A-6D0D-4461-95A6-56A2D3213608}">
      <dgm:prSet/>
      <dgm:spPr/>
      <dgm:t>
        <a:bodyPr/>
        <a:lstStyle/>
        <a:p>
          <a:endParaRPr lang="es-CO"/>
        </a:p>
      </dgm:t>
    </dgm:pt>
    <dgm:pt modelId="{821B1E19-4E4A-441E-8233-3C4D5474C6C4}">
      <dgm:prSet phldrT="[Texto]"/>
      <dgm:spPr/>
      <dgm:t>
        <a:bodyPr/>
        <a:lstStyle/>
        <a:p>
          <a:r>
            <a:rPr lang="es-CO" dirty="0" smtClean="0"/>
            <a:t>Tramites de internación – Determinación calidad</a:t>
          </a:r>
        </a:p>
        <a:p>
          <a:endParaRPr lang="es-CO" dirty="0" smtClean="0"/>
        </a:p>
        <a:p>
          <a:endParaRPr lang="es-CO" dirty="0" smtClean="0"/>
        </a:p>
        <a:p>
          <a:r>
            <a:rPr lang="es-CO" dirty="0" smtClean="0">
              <a:solidFill>
                <a:schemeClr val="accent4">
                  <a:lumMod val="75000"/>
                </a:schemeClr>
              </a:solidFill>
            </a:rPr>
            <a:t>1 a 3 días </a:t>
          </a:r>
          <a:endParaRPr lang="es-CO" dirty="0">
            <a:solidFill>
              <a:schemeClr val="accent4">
                <a:lumMod val="75000"/>
              </a:schemeClr>
            </a:solidFill>
          </a:endParaRPr>
        </a:p>
      </dgm:t>
    </dgm:pt>
    <dgm:pt modelId="{06D99045-44F5-43BE-8637-E1B00232AAAF}" type="parTrans" cxnId="{A71E7453-8F2D-4A10-B2B7-92E80DD6E2A3}">
      <dgm:prSet/>
      <dgm:spPr/>
      <dgm:t>
        <a:bodyPr/>
        <a:lstStyle/>
        <a:p>
          <a:endParaRPr lang="es-CO"/>
        </a:p>
      </dgm:t>
    </dgm:pt>
    <dgm:pt modelId="{D9F50A26-02CA-4D88-AF91-158915AE383F}" type="sibTrans" cxnId="{A71E7453-8F2D-4A10-B2B7-92E80DD6E2A3}">
      <dgm:prSet/>
      <dgm:spPr/>
      <dgm:t>
        <a:bodyPr/>
        <a:lstStyle/>
        <a:p>
          <a:endParaRPr lang="es-CO"/>
        </a:p>
      </dgm:t>
    </dgm:pt>
    <dgm:pt modelId="{FA5D5CC3-7017-4BCA-8EF2-79212A63A3DE}">
      <dgm:prSet phldrT="[Texto]"/>
      <dgm:spPr/>
      <dgm:t>
        <a:bodyPr/>
        <a:lstStyle/>
        <a:p>
          <a:r>
            <a:rPr lang="es-CO" dirty="0" smtClean="0"/>
            <a:t>Transferencia Electrónica vía SWIFT</a:t>
          </a:r>
        </a:p>
        <a:p>
          <a:endParaRPr lang="es-CO" dirty="0" smtClean="0"/>
        </a:p>
        <a:p>
          <a:endParaRPr lang="es-CO" dirty="0" smtClean="0"/>
        </a:p>
        <a:p>
          <a:endParaRPr lang="es-CO" dirty="0" smtClean="0"/>
        </a:p>
        <a:p>
          <a:r>
            <a:rPr lang="es-CO" dirty="0" smtClean="0">
              <a:solidFill>
                <a:schemeClr val="accent4">
                  <a:lumMod val="75000"/>
                </a:schemeClr>
              </a:solidFill>
            </a:rPr>
            <a:t>15 a 60 minutos</a:t>
          </a:r>
          <a:endParaRPr lang="es-CO" dirty="0">
            <a:solidFill>
              <a:schemeClr val="accent4">
                <a:lumMod val="75000"/>
              </a:schemeClr>
            </a:solidFill>
          </a:endParaRPr>
        </a:p>
      </dgm:t>
    </dgm:pt>
    <dgm:pt modelId="{28D460EC-5E5F-40A4-8B1C-D6E4CF3CB7B9}" type="parTrans" cxnId="{B34E41FE-6B46-4FFA-8ABB-D8D1699EC9DB}">
      <dgm:prSet/>
      <dgm:spPr/>
      <dgm:t>
        <a:bodyPr/>
        <a:lstStyle/>
        <a:p>
          <a:endParaRPr lang="es-CO"/>
        </a:p>
      </dgm:t>
    </dgm:pt>
    <dgm:pt modelId="{E07D8710-1D3E-489B-9DF6-F83F1B8B22C1}" type="sibTrans" cxnId="{B34E41FE-6B46-4FFA-8ABB-D8D1699EC9DB}">
      <dgm:prSet/>
      <dgm:spPr/>
      <dgm:t>
        <a:bodyPr/>
        <a:lstStyle/>
        <a:p>
          <a:endParaRPr lang="es-CO"/>
        </a:p>
      </dgm:t>
    </dgm:pt>
    <dgm:pt modelId="{8C3ECB46-F793-4E33-B9B2-1D984A9840DC}">
      <dgm:prSet/>
      <dgm:spPr/>
      <dgm:t>
        <a:bodyPr/>
        <a:lstStyle/>
        <a:p>
          <a:r>
            <a:rPr lang="es-CO" dirty="0" smtClean="0"/>
            <a:t>Desplazamiento</a:t>
          </a:r>
        </a:p>
        <a:p>
          <a:endParaRPr lang="es-CO" dirty="0" smtClean="0"/>
        </a:p>
        <a:p>
          <a:endParaRPr lang="es-CO" dirty="0" smtClean="0"/>
        </a:p>
        <a:p>
          <a:endParaRPr lang="es-CO" dirty="0" smtClean="0"/>
        </a:p>
        <a:p>
          <a:endParaRPr lang="es-CO" dirty="0" smtClean="0"/>
        </a:p>
        <a:p>
          <a:r>
            <a:rPr lang="es-CO" dirty="0" smtClean="0">
              <a:solidFill>
                <a:schemeClr val="accent4">
                  <a:lumMod val="75000"/>
                </a:schemeClr>
              </a:solidFill>
            </a:rPr>
            <a:t>½ Día</a:t>
          </a:r>
          <a:r>
            <a:rPr lang="es-CO" dirty="0" smtClean="0"/>
            <a:t> </a:t>
          </a:r>
          <a:endParaRPr lang="es-CO" dirty="0"/>
        </a:p>
      </dgm:t>
    </dgm:pt>
    <dgm:pt modelId="{20D21284-CFFB-4918-9189-4B09E39BE60A}" type="parTrans" cxnId="{B7EA2062-E2CD-40E1-90EE-F6C76951B272}">
      <dgm:prSet/>
      <dgm:spPr/>
      <dgm:t>
        <a:bodyPr/>
        <a:lstStyle/>
        <a:p>
          <a:endParaRPr lang="es-CO"/>
        </a:p>
      </dgm:t>
    </dgm:pt>
    <dgm:pt modelId="{59D62335-FEF8-4D3C-9092-9943A6CB094C}" type="sibTrans" cxnId="{B7EA2062-E2CD-40E1-90EE-F6C76951B272}">
      <dgm:prSet/>
      <dgm:spPr/>
      <dgm:t>
        <a:bodyPr/>
        <a:lstStyle/>
        <a:p>
          <a:endParaRPr lang="es-CO"/>
        </a:p>
      </dgm:t>
    </dgm:pt>
    <dgm:pt modelId="{5F246577-460B-4C9B-A383-6F3D5F21E035}">
      <dgm:prSet/>
      <dgm:spPr/>
      <dgm:t>
        <a:bodyPr/>
        <a:lstStyle/>
        <a:p>
          <a:r>
            <a:rPr lang="es-CO" dirty="0" smtClean="0"/>
            <a:t>Acopiar - Determinar Calidad – Fijar Precios</a:t>
          </a:r>
        </a:p>
        <a:p>
          <a:endParaRPr lang="es-CO" dirty="0" smtClean="0"/>
        </a:p>
        <a:p>
          <a:endParaRPr lang="es-CO" dirty="0" smtClean="0"/>
        </a:p>
        <a:p>
          <a:r>
            <a:rPr lang="es-CO" dirty="0" smtClean="0">
              <a:solidFill>
                <a:schemeClr val="accent4">
                  <a:lumMod val="75000"/>
                </a:schemeClr>
              </a:solidFill>
            </a:rPr>
            <a:t>1 a 3 días</a:t>
          </a:r>
          <a:r>
            <a:rPr lang="es-CO" dirty="0" smtClean="0"/>
            <a:t> </a:t>
          </a:r>
          <a:endParaRPr lang="es-CO" dirty="0"/>
        </a:p>
      </dgm:t>
    </dgm:pt>
    <dgm:pt modelId="{244B1708-0BE7-4434-9859-EA187CDA03BF}" type="parTrans" cxnId="{D09539C4-8A8E-4883-9D17-B8C1A57E1D16}">
      <dgm:prSet/>
      <dgm:spPr/>
      <dgm:t>
        <a:bodyPr/>
        <a:lstStyle/>
        <a:p>
          <a:endParaRPr lang="es-CO"/>
        </a:p>
      </dgm:t>
    </dgm:pt>
    <dgm:pt modelId="{9FB59636-6345-43D2-BE77-DEAF74ACA184}" type="sibTrans" cxnId="{D09539C4-8A8E-4883-9D17-B8C1A57E1D16}">
      <dgm:prSet/>
      <dgm:spPr/>
      <dgm:t>
        <a:bodyPr/>
        <a:lstStyle/>
        <a:p>
          <a:endParaRPr lang="es-CO"/>
        </a:p>
      </dgm:t>
    </dgm:pt>
    <dgm:pt modelId="{358906D2-46F6-4C7A-81AC-41FCC7369494}">
      <dgm:prSet/>
      <dgm:spPr/>
      <dgm:t>
        <a:bodyPr/>
        <a:lstStyle/>
        <a:p>
          <a:r>
            <a:rPr lang="es-CO" dirty="0" smtClean="0"/>
            <a:t>Producción Metales</a:t>
          </a:r>
        </a:p>
        <a:p>
          <a:endParaRPr lang="es-CO" dirty="0" smtClean="0"/>
        </a:p>
        <a:p>
          <a:endParaRPr lang="es-CO" dirty="0" smtClean="0"/>
        </a:p>
        <a:p>
          <a:endParaRPr lang="es-CO" dirty="0" smtClean="0"/>
        </a:p>
        <a:p>
          <a:r>
            <a:rPr lang="es-CO" b="0" dirty="0" smtClean="0">
              <a:solidFill>
                <a:schemeClr val="accent4">
                  <a:lumMod val="75000"/>
                </a:schemeClr>
              </a:solidFill>
            </a:rPr>
            <a:t>1 a 5 días</a:t>
          </a:r>
          <a:r>
            <a:rPr lang="es-CO" b="0" dirty="0" smtClean="0"/>
            <a:t> </a:t>
          </a:r>
        </a:p>
      </dgm:t>
    </dgm:pt>
    <dgm:pt modelId="{CEBC3EE5-8CC3-4104-BE80-700D954CB90D}" type="parTrans" cxnId="{9030A13B-FAB7-4FE3-B7A0-67862555A9D9}">
      <dgm:prSet/>
      <dgm:spPr/>
      <dgm:t>
        <a:bodyPr/>
        <a:lstStyle/>
        <a:p>
          <a:endParaRPr lang="es-CO"/>
        </a:p>
      </dgm:t>
    </dgm:pt>
    <dgm:pt modelId="{BEDC2EAD-C6AC-41DE-B882-88B94829A95A}" type="sibTrans" cxnId="{9030A13B-FAB7-4FE3-B7A0-67862555A9D9}">
      <dgm:prSet/>
      <dgm:spPr/>
      <dgm:t>
        <a:bodyPr/>
        <a:lstStyle/>
        <a:p>
          <a:endParaRPr lang="es-CO"/>
        </a:p>
      </dgm:t>
    </dgm:pt>
    <dgm:pt modelId="{2A7E9943-B074-4783-99C9-F4375D0C3A35}">
      <dgm:prSet/>
      <dgm:spPr/>
      <dgm:t>
        <a:bodyPr/>
        <a:lstStyle/>
        <a:p>
          <a:r>
            <a:rPr lang="es-CO" dirty="0" smtClean="0"/>
            <a:t>Formularios Banco Republica - Negociación divisas</a:t>
          </a:r>
        </a:p>
        <a:p>
          <a:endParaRPr lang="es-CO" dirty="0" smtClean="0"/>
        </a:p>
        <a:p>
          <a:endParaRPr lang="es-CO" dirty="0" smtClean="0"/>
        </a:p>
        <a:p>
          <a:r>
            <a:rPr lang="es-CO" dirty="0" smtClean="0">
              <a:solidFill>
                <a:schemeClr val="accent4">
                  <a:lumMod val="75000"/>
                </a:schemeClr>
              </a:solidFill>
            </a:rPr>
            <a:t>1 día </a:t>
          </a:r>
          <a:endParaRPr lang="es-CO" dirty="0">
            <a:solidFill>
              <a:schemeClr val="accent4">
                <a:lumMod val="75000"/>
              </a:schemeClr>
            </a:solidFill>
          </a:endParaRPr>
        </a:p>
      </dgm:t>
    </dgm:pt>
    <dgm:pt modelId="{7BABE375-D904-405F-8E29-548497F7F451}" type="parTrans" cxnId="{9B9D64F8-B97D-4415-AAA3-0A1C9C1E5725}">
      <dgm:prSet/>
      <dgm:spPr/>
      <dgm:t>
        <a:bodyPr/>
        <a:lstStyle/>
        <a:p>
          <a:endParaRPr lang="es-CO"/>
        </a:p>
      </dgm:t>
    </dgm:pt>
    <dgm:pt modelId="{51C82842-D44A-498B-8E8C-7FDF78051B87}" type="sibTrans" cxnId="{9B9D64F8-B97D-4415-AAA3-0A1C9C1E5725}">
      <dgm:prSet/>
      <dgm:spPr/>
      <dgm:t>
        <a:bodyPr/>
        <a:lstStyle/>
        <a:p>
          <a:endParaRPr lang="es-CO"/>
        </a:p>
      </dgm:t>
    </dgm:pt>
    <dgm:pt modelId="{C39D7F98-3F90-4596-B15F-46EA03664A90}" type="pres">
      <dgm:prSet presAssocID="{47DA5AC1-267C-456D-896A-C6C0D4E868BF}" presName="Name0" presStyleCnt="0">
        <dgm:presLayoutVars>
          <dgm:dir/>
          <dgm:resizeHandles val="exact"/>
        </dgm:presLayoutVars>
      </dgm:prSet>
      <dgm:spPr/>
    </dgm:pt>
    <dgm:pt modelId="{67414583-3650-40DF-8BB6-B81F36D91253}" type="pres">
      <dgm:prSet presAssocID="{358906D2-46F6-4C7A-81AC-41FCC7369494}" presName="node" presStyleLbl="node1" presStyleIdx="0" presStyleCnt="7">
        <dgm:presLayoutVars>
          <dgm:bulletEnabled val="1"/>
        </dgm:presLayoutVars>
      </dgm:prSet>
      <dgm:spPr/>
      <dgm:t>
        <a:bodyPr/>
        <a:lstStyle/>
        <a:p>
          <a:endParaRPr lang="es-CO"/>
        </a:p>
      </dgm:t>
    </dgm:pt>
    <dgm:pt modelId="{74D9D5A5-25B0-4932-8C92-F9B36AF5A38E}" type="pres">
      <dgm:prSet presAssocID="{BEDC2EAD-C6AC-41DE-B882-88B94829A95A}" presName="sibTrans" presStyleLbl="sibTrans2D1" presStyleIdx="0" presStyleCnt="6"/>
      <dgm:spPr/>
      <dgm:t>
        <a:bodyPr/>
        <a:lstStyle/>
        <a:p>
          <a:endParaRPr lang="es-CO"/>
        </a:p>
      </dgm:t>
    </dgm:pt>
    <dgm:pt modelId="{2F67CEE2-7D70-4242-B7FC-5806F84536E2}" type="pres">
      <dgm:prSet presAssocID="{BEDC2EAD-C6AC-41DE-B882-88B94829A95A}" presName="connectorText" presStyleLbl="sibTrans2D1" presStyleIdx="0" presStyleCnt="6"/>
      <dgm:spPr/>
      <dgm:t>
        <a:bodyPr/>
        <a:lstStyle/>
        <a:p>
          <a:endParaRPr lang="es-CO"/>
        </a:p>
      </dgm:t>
    </dgm:pt>
    <dgm:pt modelId="{8AF7D021-0154-4F75-AC0E-F39BD26308A3}" type="pres">
      <dgm:prSet presAssocID="{5F246577-460B-4C9B-A383-6F3D5F21E035}" presName="node" presStyleLbl="node1" presStyleIdx="1" presStyleCnt="7">
        <dgm:presLayoutVars>
          <dgm:bulletEnabled val="1"/>
        </dgm:presLayoutVars>
      </dgm:prSet>
      <dgm:spPr/>
      <dgm:t>
        <a:bodyPr/>
        <a:lstStyle/>
        <a:p>
          <a:endParaRPr lang="es-CO"/>
        </a:p>
      </dgm:t>
    </dgm:pt>
    <dgm:pt modelId="{F10268B3-1437-4E51-BB44-E3CF8C38DF33}" type="pres">
      <dgm:prSet presAssocID="{9FB59636-6345-43D2-BE77-DEAF74ACA184}" presName="sibTrans" presStyleLbl="sibTrans2D1" presStyleIdx="1" presStyleCnt="6"/>
      <dgm:spPr/>
      <dgm:t>
        <a:bodyPr/>
        <a:lstStyle/>
        <a:p>
          <a:endParaRPr lang="es-CO"/>
        </a:p>
      </dgm:t>
    </dgm:pt>
    <dgm:pt modelId="{1E6F3D73-D82F-476D-A863-A4D9329F4D22}" type="pres">
      <dgm:prSet presAssocID="{9FB59636-6345-43D2-BE77-DEAF74ACA184}" presName="connectorText" presStyleLbl="sibTrans2D1" presStyleIdx="1" presStyleCnt="6"/>
      <dgm:spPr/>
      <dgm:t>
        <a:bodyPr/>
        <a:lstStyle/>
        <a:p>
          <a:endParaRPr lang="es-CO"/>
        </a:p>
      </dgm:t>
    </dgm:pt>
    <dgm:pt modelId="{656473D0-C0C2-429B-A2B5-2A2BDE8095F8}" type="pres">
      <dgm:prSet presAssocID="{8C3ECB46-F793-4E33-B9B2-1D984A9840DC}" presName="node" presStyleLbl="node1" presStyleIdx="2" presStyleCnt="7">
        <dgm:presLayoutVars>
          <dgm:bulletEnabled val="1"/>
        </dgm:presLayoutVars>
      </dgm:prSet>
      <dgm:spPr/>
      <dgm:t>
        <a:bodyPr/>
        <a:lstStyle/>
        <a:p>
          <a:endParaRPr lang="es-CO"/>
        </a:p>
      </dgm:t>
    </dgm:pt>
    <dgm:pt modelId="{86BE5A24-8D78-437F-B68E-938E4C6AEAE0}" type="pres">
      <dgm:prSet presAssocID="{59D62335-FEF8-4D3C-9092-9943A6CB094C}" presName="sibTrans" presStyleLbl="sibTrans2D1" presStyleIdx="2" presStyleCnt="6"/>
      <dgm:spPr/>
      <dgm:t>
        <a:bodyPr/>
        <a:lstStyle/>
        <a:p>
          <a:endParaRPr lang="es-CO"/>
        </a:p>
      </dgm:t>
    </dgm:pt>
    <dgm:pt modelId="{859EF9F4-89C0-4852-9A44-7814FA8214D5}" type="pres">
      <dgm:prSet presAssocID="{59D62335-FEF8-4D3C-9092-9943A6CB094C}" presName="connectorText" presStyleLbl="sibTrans2D1" presStyleIdx="2" presStyleCnt="6"/>
      <dgm:spPr/>
      <dgm:t>
        <a:bodyPr/>
        <a:lstStyle/>
        <a:p>
          <a:endParaRPr lang="es-CO"/>
        </a:p>
      </dgm:t>
    </dgm:pt>
    <dgm:pt modelId="{5BED4389-10C9-4D23-B47F-27436E1CF1F6}" type="pres">
      <dgm:prSet presAssocID="{BDE3C7F5-9514-48BC-8EE4-FE48A8A2C263}" presName="node" presStyleLbl="node1" presStyleIdx="3" presStyleCnt="7">
        <dgm:presLayoutVars>
          <dgm:bulletEnabled val="1"/>
        </dgm:presLayoutVars>
      </dgm:prSet>
      <dgm:spPr/>
      <dgm:t>
        <a:bodyPr/>
        <a:lstStyle/>
        <a:p>
          <a:endParaRPr lang="es-CO"/>
        </a:p>
      </dgm:t>
    </dgm:pt>
    <dgm:pt modelId="{B07571D3-D703-4E34-8BC3-E13A12F3B2DA}" type="pres">
      <dgm:prSet presAssocID="{D8CF481D-A3DB-41CC-8942-19B4FBE7206A}" presName="sibTrans" presStyleLbl="sibTrans2D1" presStyleIdx="3" presStyleCnt="6"/>
      <dgm:spPr/>
      <dgm:t>
        <a:bodyPr/>
        <a:lstStyle/>
        <a:p>
          <a:endParaRPr lang="es-CO"/>
        </a:p>
      </dgm:t>
    </dgm:pt>
    <dgm:pt modelId="{5745F673-4218-4D2D-B6DA-62F875C773E2}" type="pres">
      <dgm:prSet presAssocID="{D8CF481D-A3DB-41CC-8942-19B4FBE7206A}" presName="connectorText" presStyleLbl="sibTrans2D1" presStyleIdx="3" presStyleCnt="6"/>
      <dgm:spPr/>
      <dgm:t>
        <a:bodyPr/>
        <a:lstStyle/>
        <a:p>
          <a:endParaRPr lang="es-CO"/>
        </a:p>
      </dgm:t>
    </dgm:pt>
    <dgm:pt modelId="{D6260FE4-61B4-4892-8DAA-D53350E951A2}" type="pres">
      <dgm:prSet presAssocID="{821B1E19-4E4A-441E-8233-3C4D5474C6C4}" presName="node" presStyleLbl="node1" presStyleIdx="4" presStyleCnt="7">
        <dgm:presLayoutVars>
          <dgm:bulletEnabled val="1"/>
        </dgm:presLayoutVars>
      </dgm:prSet>
      <dgm:spPr/>
      <dgm:t>
        <a:bodyPr/>
        <a:lstStyle/>
        <a:p>
          <a:endParaRPr lang="es-CO"/>
        </a:p>
      </dgm:t>
    </dgm:pt>
    <dgm:pt modelId="{A04E84E5-7A76-4DA5-A194-D3B037129870}" type="pres">
      <dgm:prSet presAssocID="{D9F50A26-02CA-4D88-AF91-158915AE383F}" presName="sibTrans" presStyleLbl="sibTrans2D1" presStyleIdx="4" presStyleCnt="6"/>
      <dgm:spPr/>
      <dgm:t>
        <a:bodyPr/>
        <a:lstStyle/>
        <a:p>
          <a:endParaRPr lang="es-CO"/>
        </a:p>
      </dgm:t>
    </dgm:pt>
    <dgm:pt modelId="{5219A499-ECC7-4E11-8536-28CF3CF52064}" type="pres">
      <dgm:prSet presAssocID="{D9F50A26-02CA-4D88-AF91-158915AE383F}" presName="connectorText" presStyleLbl="sibTrans2D1" presStyleIdx="4" presStyleCnt="6"/>
      <dgm:spPr/>
      <dgm:t>
        <a:bodyPr/>
        <a:lstStyle/>
        <a:p>
          <a:endParaRPr lang="es-CO"/>
        </a:p>
      </dgm:t>
    </dgm:pt>
    <dgm:pt modelId="{A61A27EB-B2D6-4471-860C-6C2040BE3D17}" type="pres">
      <dgm:prSet presAssocID="{FA5D5CC3-7017-4BCA-8EF2-79212A63A3DE}" presName="node" presStyleLbl="node1" presStyleIdx="5" presStyleCnt="7">
        <dgm:presLayoutVars>
          <dgm:bulletEnabled val="1"/>
        </dgm:presLayoutVars>
      </dgm:prSet>
      <dgm:spPr/>
      <dgm:t>
        <a:bodyPr/>
        <a:lstStyle/>
        <a:p>
          <a:endParaRPr lang="es-CO"/>
        </a:p>
      </dgm:t>
    </dgm:pt>
    <dgm:pt modelId="{2B1C8B5E-5C13-423E-BC0F-C1DA817306DC}" type="pres">
      <dgm:prSet presAssocID="{E07D8710-1D3E-489B-9DF6-F83F1B8B22C1}" presName="sibTrans" presStyleLbl="sibTrans2D1" presStyleIdx="5" presStyleCnt="6"/>
      <dgm:spPr/>
      <dgm:t>
        <a:bodyPr/>
        <a:lstStyle/>
        <a:p>
          <a:endParaRPr lang="es-CO"/>
        </a:p>
      </dgm:t>
    </dgm:pt>
    <dgm:pt modelId="{FCE91A7A-9ABE-407C-B70B-3987EE7A3279}" type="pres">
      <dgm:prSet presAssocID="{E07D8710-1D3E-489B-9DF6-F83F1B8B22C1}" presName="connectorText" presStyleLbl="sibTrans2D1" presStyleIdx="5" presStyleCnt="6"/>
      <dgm:spPr/>
      <dgm:t>
        <a:bodyPr/>
        <a:lstStyle/>
        <a:p>
          <a:endParaRPr lang="es-CO"/>
        </a:p>
      </dgm:t>
    </dgm:pt>
    <dgm:pt modelId="{2CFEEF72-7C10-44ED-A151-B5C84782F40A}" type="pres">
      <dgm:prSet presAssocID="{2A7E9943-B074-4783-99C9-F4375D0C3A35}" presName="node" presStyleLbl="node1" presStyleIdx="6" presStyleCnt="7">
        <dgm:presLayoutVars>
          <dgm:bulletEnabled val="1"/>
        </dgm:presLayoutVars>
      </dgm:prSet>
      <dgm:spPr/>
      <dgm:t>
        <a:bodyPr/>
        <a:lstStyle/>
        <a:p>
          <a:endParaRPr lang="es-CO"/>
        </a:p>
      </dgm:t>
    </dgm:pt>
  </dgm:ptLst>
  <dgm:cxnLst>
    <dgm:cxn modelId="{9030A13B-FAB7-4FE3-B7A0-67862555A9D9}" srcId="{47DA5AC1-267C-456D-896A-C6C0D4E868BF}" destId="{358906D2-46F6-4C7A-81AC-41FCC7369494}" srcOrd="0" destOrd="0" parTransId="{CEBC3EE5-8CC3-4104-BE80-700D954CB90D}" sibTransId="{BEDC2EAD-C6AC-41DE-B882-88B94829A95A}"/>
    <dgm:cxn modelId="{490BA4B8-F65D-4E9C-B7C9-720367CEA1A1}" type="presOf" srcId="{821B1E19-4E4A-441E-8233-3C4D5474C6C4}" destId="{D6260FE4-61B4-4892-8DAA-D53350E951A2}" srcOrd="0" destOrd="0" presId="urn:microsoft.com/office/officeart/2005/8/layout/process1"/>
    <dgm:cxn modelId="{A71E7453-8F2D-4A10-B2B7-92E80DD6E2A3}" srcId="{47DA5AC1-267C-456D-896A-C6C0D4E868BF}" destId="{821B1E19-4E4A-441E-8233-3C4D5474C6C4}" srcOrd="4" destOrd="0" parTransId="{06D99045-44F5-43BE-8637-E1B00232AAAF}" sibTransId="{D9F50A26-02CA-4D88-AF91-158915AE383F}"/>
    <dgm:cxn modelId="{B7EA2062-E2CD-40E1-90EE-F6C76951B272}" srcId="{47DA5AC1-267C-456D-896A-C6C0D4E868BF}" destId="{8C3ECB46-F793-4E33-B9B2-1D984A9840DC}" srcOrd="2" destOrd="0" parTransId="{20D21284-CFFB-4918-9189-4B09E39BE60A}" sibTransId="{59D62335-FEF8-4D3C-9092-9943A6CB094C}"/>
    <dgm:cxn modelId="{6A98F698-8AD1-458D-AB90-96BA15CDF92A}" type="presOf" srcId="{D9F50A26-02CA-4D88-AF91-158915AE383F}" destId="{5219A499-ECC7-4E11-8536-28CF3CF52064}" srcOrd="1" destOrd="0" presId="urn:microsoft.com/office/officeart/2005/8/layout/process1"/>
    <dgm:cxn modelId="{ECEA3C9D-589F-4639-A164-ADFD544B91EF}" type="presOf" srcId="{9FB59636-6345-43D2-BE77-DEAF74ACA184}" destId="{F10268B3-1437-4E51-BB44-E3CF8C38DF33}" srcOrd="0" destOrd="0" presId="urn:microsoft.com/office/officeart/2005/8/layout/process1"/>
    <dgm:cxn modelId="{34D07DE8-0ABA-4733-A411-4CCA7B25875D}" type="presOf" srcId="{D9F50A26-02CA-4D88-AF91-158915AE383F}" destId="{A04E84E5-7A76-4DA5-A194-D3B037129870}" srcOrd="0" destOrd="0" presId="urn:microsoft.com/office/officeart/2005/8/layout/process1"/>
    <dgm:cxn modelId="{9B9D64F8-B97D-4415-AAA3-0A1C9C1E5725}" srcId="{47DA5AC1-267C-456D-896A-C6C0D4E868BF}" destId="{2A7E9943-B074-4783-99C9-F4375D0C3A35}" srcOrd="6" destOrd="0" parTransId="{7BABE375-D904-405F-8E29-548497F7F451}" sibTransId="{51C82842-D44A-498B-8E8C-7FDF78051B87}"/>
    <dgm:cxn modelId="{B34E41FE-6B46-4FFA-8ABB-D8D1699EC9DB}" srcId="{47DA5AC1-267C-456D-896A-C6C0D4E868BF}" destId="{FA5D5CC3-7017-4BCA-8EF2-79212A63A3DE}" srcOrd="5" destOrd="0" parTransId="{28D460EC-5E5F-40A4-8B1C-D6E4CF3CB7B9}" sibTransId="{E07D8710-1D3E-489B-9DF6-F83F1B8B22C1}"/>
    <dgm:cxn modelId="{D09539C4-8A8E-4883-9D17-B8C1A57E1D16}" srcId="{47DA5AC1-267C-456D-896A-C6C0D4E868BF}" destId="{5F246577-460B-4C9B-A383-6F3D5F21E035}" srcOrd="1" destOrd="0" parTransId="{244B1708-0BE7-4434-9859-EA187CDA03BF}" sibTransId="{9FB59636-6345-43D2-BE77-DEAF74ACA184}"/>
    <dgm:cxn modelId="{DF8D0E3F-8D35-4F3F-8C1C-964F12CB79AC}" type="presOf" srcId="{358906D2-46F6-4C7A-81AC-41FCC7369494}" destId="{67414583-3650-40DF-8BB6-B81F36D91253}" srcOrd="0" destOrd="0" presId="urn:microsoft.com/office/officeart/2005/8/layout/process1"/>
    <dgm:cxn modelId="{8E81AE7A-6B2A-4F52-91D0-31B00D05C773}" type="presOf" srcId="{D8CF481D-A3DB-41CC-8942-19B4FBE7206A}" destId="{B07571D3-D703-4E34-8BC3-E13A12F3B2DA}" srcOrd="0" destOrd="0" presId="urn:microsoft.com/office/officeart/2005/8/layout/process1"/>
    <dgm:cxn modelId="{80986210-C28A-4228-A80B-1AC27167D3C5}" type="presOf" srcId="{59D62335-FEF8-4D3C-9092-9943A6CB094C}" destId="{859EF9F4-89C0-4852-9A44-7814FA8214D5}" srcOrd="1" destOrd="0" presId="urn:microsoft.com/office/officeart/2005/8/layout/process1"/>
    <dgm:cxn modelId="{B45651CA-0A72-4C95-901C-27EE02DE46C7}" type="presOf" srcId="{FA5D5CC3-7017-4BCA-8EF2-79212A63A3DE}" destId="{A61A27EB-B2D6-4471-860C-6C2040BE3D17}" srcOrd="0" destOrd="0" presId="urn:microsoft.com/office/officeart/2005/8/layout/process1"/>
    <dgm:cxn modelId="{8BAB5F15-6AFE-4699-BDD1-6B32FD86C212}" type="presOf" srcId="{2A7E9943-B074-4783-99C9-F4375D0C3A35}" destId="{2CFEEF72-7C10-44ED-A151-B5C84782F40A}" srcOrd="0" destOrd="0" presId="urn:microsoft.com/office/officeart/2005/8/layout/process1"/>
    <dgm:cxn modelId="{E9CEFC8A-76C6-4643-A4B5-EBCB0876C53E}" type="presOf" srcId="{BDE3C7F5-9514-48BC-8EE4-FE48A8A2C263}" destId="{5BED4389-10C9-4D23-B47F-27436E1CF1F6}" srcOrd="0" destOrd="0" presId="urn:microsoft.com/office/officeart/2005/8/layout/process1"/>
    <dgm:cxn modelId="{0DE62EF3-701A-4DB4-B157-D48B1E264B8A}" type="presOf" srcId="{47DA5AC1-267C-456D-896A-C6C0D4E868BF}" destId="{C39D7F98-3F90-4596-B15F-46EA03664A90}" srcOrd="0" destOrd="0" presId="urn:microsoft.com/office/officeart/2005/8/layout/process1"/>
    <dgm:cxn modelId="{9E61E9F0-D547-4D62-B97F-7A52FBDC4402}" type="presOf" srcId="{9FB59636-6345-43D2-BE77-DEAF74ACA184}" destId="{1E6F3D73-D82F-476D-A863-A4D9329F4D22}" srcOrd="1" destOrd="0" presId="urn:microsoft.com/office/officeart/2005/8/layout/process1"/>
    <dgm:cxn modelId="{EF160B40-D7D3-4700-BA2C-B88CF307E4F5}" type="presOf" srcId="{D8CF481D-A3DB-41CC-8942-19B4FBE7206A}" destId="{5745F673-4218-4D2D-B6DA-62F875C773E2}" srcOrd="1" destOrd="0" presId="urn:microsoft.com/office/officeart/2005/8/layout/process1"/>
    <dgm:cxn modelId="{900BB858-1A85-44EE-A60B-3735037E560A}" type="presOf" srcId="{BEDC2EAD-C6AC-41DE-B882-88B94829A95A}" destId="{2F67CEE2-7D70-4242-B7FC-5806F84536E2}" srcOrd="1" destOrd="0" presId="urn:microsoft.com/office/officeart/2005/8/layout/process1"/>
    <dgm:cxn modelId="{3D719ACF-01F8-42DA-BEC5-FBFAF3C5B61D}" type="presOf" srcId="{E07D8710-1D3E-489B-9DF6-F83F1B8B22C1}" destId="{2B1C8B5E-5C13-423E-BC0F-C1DA817306DC}" srcOrd="0" destOrd="0" presId="urn:microsoft.com/office/officeart/2005/8/layout/process1"/>
    <dgm:cxn modelId="{A824DF8F-0265-4DC6-9158-5CAA73E508FC}" type="presOf" srcId="{BEDC2EAD-C6AC-41DE-B882-88B94829A95A}" destId="{74D9D5A5-25B0-4932-8C92-F9B36AF5A38E}" srcOrd="0" destOrd="0" presId="urn:microsoft.com/office/officeart/2005/8/layout/process1"/>
    <dgm:cxn modelId="{6BCE3839-6FA1-46DC-A8A5-30345A8A022E}" type="presOf" srcId="{E07D8710-1D3E-489B-9DF6-F83F1B8B22C1}" destId="{FCE91A7A-9ABE-407C-B70B-3987EE7A3279}" srcOrd="1" destOrd="0" presId="urn:microsoft.com/office/officeart/2005/8/layout/process1"/>
    <dgm:cxn modelId="{A471F72A-6D0D-4461-95A6-56A2D3213608}" srcId="{47DA5AC1-267C-456D-896A-C6C0D4E868BF}" destId="{BDE3C7F5-9514-48BC-8EE4-FE48A8A2C263}" srcOrd="3" destOrd="0" parTransId="{2ADC4FC7-1861-4E56-AEA3-FE238B016262}" sibTransId="{D8CF481D-A3DB-41CC-8942-19B4FBE7206A}"/>
    <dgm:cxn modelId="{9E0E0A9E-445E-4C8C-8400-F9868103BD72}" type="presOf" srcId="{59D62335-FEF8-4D3C-9092-9943A6CB094C}" destId="{86BE5A24-8D78-437F-B68E-938E4C6AEAE0}" srcOrd="0" destOrd="0" presId="urn:microsoft.com/office/officeart/2005/8/layout/process1"/>
    <dgm:cxn modelId="{82D36914-4970-422A-8949-46B8F2F1AA8F}" type="presOf" srcId="{5F246577-460B-4C9B-A383-6F3D5F21E035}" destId="{8AF7D021-0154-4F75-AC0E-F39BD26308A3}" srcOrd="0" destOrd="0" presId="urn:microsoft.com/office/officeart/2005/8/layout/process1"/>
    <dgm:cxn modelId="{F21105FC-1430-4A7F-91DA-56806D6EE995}" type="presOf" srcId="{8C3ECB46-F793-4E33-B9B2-1D984A9840DC}" destId="{656473D0-C0C2-429B-A2B5-2A2BDE8095F8}" srcOrd="0" destOrd="0" presId="urn:microsoft.com/office/officeart/2005/8/layout/process1"/>
    <dgm:cxn modelId="{96EBF2BB-50D5-40B8-BEF8-CC3E1C35C17B}" type="presParOf" srcId="{C39D7F98-3F90-4596-B15F-46EA03664A90}" destId="{67414583-3650-40DF-8BB6-B81F36D91253}" srcOrd="0" destOrd="0" presId="urn:microsoft.com/office/officeart/2005/8/layout/process1"/>
    <dgm:cxn modelId="{4428EFD7-DD13-4868-AF03-C0877C8F9299}" type="presParOf" srcId="{C39D7F98-3F90-4596-B15F-46EA03664A90}" destId="{74D9D5A5-25B0-4932-8C92-F9B36AF5A38E}" srcOrd="1" destOrd="0" presId="urn:microsoft.com/office/officeart/2005/8/layout/process1"/>
    <dgm:cxn modelId="{4807D330-982B-4F2A-934B-3F69576F5ACC}" type="presParOf" srcId="{74D9D5A5-25B0-4932-8C92-F9B36AF5A38E}" destId="{2F67CEE2-7D70-4242-B7FC-5806F84536E2}" srcOrd="0" destOrd="0" presId="urn:microsoft.com/office/officeart/2005/8/layout/process1"/>
    <dgm:cxn modelId="{6EE11E77-DE34-4DA7-B040-86AD0D62BDEC}" type="presParOf" srcId="{C39D7F98-3F90-4596-B15F-46EA03664A90}" destId="{8AF7D021-0154-4F75-AC0E-F39BD26308A3}" srcOrd="2" destOrd="0" presId="urn:microsoft.com/office/officeart/2005/8/layout/process1"/>
    <dgm:cxn modelId="{A8737921-A1A5-4260-9B38-570FB3C571D6}" type="presParOf" srcId="{C39D7F98-3F90-4596-B15F-46EA03664A90}" destId="{F10268B3-1437-4E51-BB44-E3CF8C38DF33}" srcOrd="3" destOrd="0" presId="urn:microsoft.com/office/officeart/2005/8/layout/process1"/>
    <dgm:cxn modelId="{A97D37E0-4A4C-4A87-893A-FFD848FFC824}" type="presParOf" srcId="{F10268B3-1437-4E51-BB44-E3CF8C38DF33}" destId="{1E6F3D73-D82F-476D-A863-A4D9329F4D22}" srcOrd="0" destOrd="0" presId="urn:microsoft.com/office/officeart/2005/8/layout/process1"/>
    <dgm:cxn modelId="{6BBF233C-29DF-4CF0-BDA4-2FC44D8660D2}" type="presParOf" srcId="{C39D7F98-3F90-4596-B15F-46EA03664A90}" destId="{656473D0-C0C2-429B-A2B5-2A2BDE8095F8}" srcOrd="4" destOrd="0" presId="urn:microsoft.com/office/officeart/2005/8/layout/process1"/>
    <dgm:cxn modelId="{5B5D1F6C-E430-4927-A036-EE747B09DE7E}" type="presParOf" srcId="{C39D7F98-3F90-4596-B15F-46EA03664A90}" destId="{86BE5A24-8D78-437F-B68E-938E4C6AEAE0}" srcOrd="5" destOrd="0" presId="urn:microsoft.com/office/officeart/2005/8/layout/process1"/>
    <dgm:cxn modelId="{10CF7797-BE51-4550-B1F7-3E32AC775785}" type="presParOf" srcId="{86BE5A24-8D78-437F-B68E-938E4C6AEAE0}" destId="{859EF9F4-89C0-4852-9A44-7814FA8214D5}" srcOrd="0" destOrd="0" presId="urn:microsoft.com/office/officeart/2005/8/layout/process1"/>
    <dgm:cxn modelId="{02CC0D94-969F-4832-85C0-AF45848F994A}" type="presParOf" srcId="{C39D7F98-3F90-4596-B15F-46EA03664A90}" destId="{5BED4389-10C9-4D23-B47F-27436E1CF1F6}" srcOrd="6" destOrd="0" presId="urn:microsoft.com/office/officeart/2005/8/layout/process1"/>
    <dgm:cxn modelId="{520A2BC8-AD40-4A34-BF1B-93FAD477DCA2}" type="presParOf" srcId="{C39D7F98-3F90-4596-B15F-46EA03664A90}" destId="{B07571D3-D703-4E34-8BC3-E13A12F3B2DA}" srcOrd="7" destOrd="0" presId="urn:microsoft.com/office/officeart/2005/8/layout/process1"/>
    <dgm:cxn modelId="{8314CE07-AF58-4221-8699-B840DBE26CD5}" type="presParOf" srcId="{B07571D3-D703-4E34-8BC3-E13A12F3B2DA}" destId="{5745F673-4218-4D2D-B6DA-62F875C773E2}" srcOrd="0" destOrd="0" presId="urn:microsoft.com/office/officeart/2005/8/layout/process1"/>
    <dgm:cxn modelId="{410E356B-5028-477F-877D-65CA8DDBC1D9}" type="presParOf" srcId="{C39D7F98-3F90-4596-B15F-46EA03664A90}" destId="{D6260FE4-61B4-4892-8DAA-D53350E951A2}" srcOrd="8" destOrd="0" presId="urn:microsoft.com/office/officeart/2005/8/layout/process1"/>
    <dgm:cxn modelId="{D7E6BA69-B800-4C00-87BC-E467F58FE696}" type="presParOf" srcId="{C39D7F98-3F90-4596-B15F-46EA03664A90}" destId="{A04E84E5-7A76-4DA5-A194-D3B037129870}" srcOrd="9" destOrd="0" presId="urn:microsoft.com/office/officeart/2005/8/layout/process1"/>
    <dgm:cxn modelId="{7323D2BA-1824-415C-949A-7BF3E43AE6F5}" type="presParOf" srcId="{A04E84E5-7A76-4DA5-A194-D3B037129870}" destId="{5219A499-ECC7-4E11-8536-28CF3CF52064}" srcOrd="0" destOrd="0" presId="urn:microsoft.com/office/officeart/2005/8/layout/process1"/>
    <dgm:cxn modelId="{4997A020-5B8F-460A-BAED-1101E07BDD69}" type="presParOf" srcId="{C39D7F98-3F90-4596-B15F-46EA03664A90}" destId="{A61A27EB-B2D6-4471-860C-6C2040BE3D17}" srcOrd="10" destOrd="0" presId="urn:microsoft.com/office/officeart/2005/8/layout/process1"/>
    <dgm:cxn modelId="{2E8E7809-CDA3-4F7A-959E-DF625B175843}" type="presParOf" srcId="{C39D7F98-3F90-4596-B15F-46EA03664A90}" destId="{2B1C8B5E-5C13-423E-BC0F-C1DA817306DC}" srcOrd="11" destOrd="0" presId="urn:microsoft.com/office/officeart/2005/8/layout/process1"/>
    <dgm:cxn modelId="{194D3F69-493C-43DF-A720-4AD9A611C5E5}" type="presParOf" srcId="{2B1C8B5E-5C13-423E-BC0F-C1DA817306DC}" destId="{FCE91A7A-9ABE-407C-B70B-3987EE7A3279}" srcOrd="0" destOrd="0" presId="urn:microsoft.com/office/officeart/2005/8/layout/process1"/>
    <dgm:cxn modelId="{485BC5D5-3AE7-4BEC-BAE5-B6FFFA1FAF6C}" type="presParOf" srcId="{C39D7F98-3F90-4596-B15F-46EA03664A90}" destId="{2CFEEF72-7C10-44ED-A151-B5C84782F40A}" srcOrd="12" destOrd="0" presId="urn:microsoft.com/office/officeart/2005/8/layout/process1"/>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48AA2-185B-4644-AB28-F4823D9FF4D2}">
      <dsp:nvSpPr>
        <dsp:cNvPr id="0" name=""/>
        <dsp:cNvSpPr/>
      </dsp:nvSpPr>
      <dsp:spPr>
        <a:xfrm>
          <a:off x="6856" y="1352350"/>
          <a:ext cx="1547074" cy="80016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s-CO" sz="1200" kern="1200" dirty="0" smtClean="0"/>
            <a:t>Productores</a:t>
          </a:r>
        </a:p>
        <a:p>
          <a:pPr lvl="0" algn="l" defTabSz="533400">
            <a:lnSpc>
              <a:spcPct val="90000"/>
            </a:lnSpc>
            <a:spcBef>
              <a:spcPct val="0"/>
            </a:spcBef>
            <a:spcAft>
              <a:spcPct val="35000"/>
            </a:spcAft>
          </a:pPr>
          <a:r>
            <a:rPr lang="es-CO" sz="1200" kern="1200" dirty="0" smtClean="0"/>
            <a:t>Mineros</a:t>
          </a:r>
          <a:endParaRPr lang="es-CO" sz="1200" kern="1200" dirty="0"/>
        </a:p>
      </dsp:txBody>
      <dsp:txXfrm>
        <a:off x="6856" y="1352350"/>
        <a:ext cx="1547074" cy="533445"/>
      </dsp:txXfrm>
    </dsp:sp>
    <dsp:sp modelId="{25F4526F-56E5-4159-9FAE-37E0F2F4ED8B}">
      <dsp:nvSpPr>
        <dsp:cNvPr id="0" name=""/>
        <dsp:cNvSpPr/>
      </dsp:nvSpPr>
      <dsp:spPr>
        <a:xfrm>
          <a:off x="323727" y="1885795"/>
          <a:ext cx="1547074" cy="158785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ts val="600"/>
            </a:spcAft>
            <a:buChar char="••"/>
          </a:pPr>
          <a:r>
            <a:rPr lang="es-CO" sz="1200" kern="1200" dirty="0" smtClean="0">
              <a:solidFill>
                <a:schemeClr val="tx1">
                  <a:lumMod val="75000"/>
                  <a:lumOff val="25000"/>
                </a:schemeClr>
              </a:solidFill>
            </a:rPr>
            <a:t>Artesanales.</a:t>
          </a:r>
          <a:endParaRPr lang="es-CO" sz="1200" kern="1200" dirty="0">
            <a:solidFill>
              <a:schemeClr val="tx1">
                <a:lumMod val="75000"/>
                <a:lumOff val="25000"/>
              </a:schemeClr>
            </a:solidFill>
          </a:endParaRPr>
        </a:p>
        <a:p>
          <a:pPr marL="114300" lvl="1" indent="-114300" algn="l" defTabSz="533400">
            <a:lnSpc>
              <a:spcPct val="90000"/>
            </a:lnSpc>
            <a:spcBef>
              <a:spcPct val="0"/>
            </a:spcBef>
            <a:spcAft>
              <a:spcPts val="600"/>
            </a:spcAft>
            <a:buChar char="••"/>
          </a:pPr>
          <a:r>
            <a:rPr lang="es-CO" sz="1200" kern="1200" dirty="0" err="1" smtClean="0">
              <a:solidFill>
                <a:schemeClr val="tx1">
                  <a:lumMod val="75000"/>
                  <a:lumOff val="25000"/>
                </a:schemeClr>
              </a:solidFill>
            </a:rPr>
            <a:t>Semi</a:t>
          </a:r>
          <a:r>
            <a:rPr lang="es-CO" sz="1200" kern="1200" dirty="0" smtClean="0">
              <a:solidFill>
                <a:schemeClr val="tx1">
                  <a:lumMod val="75000"/>
                  <a:lumOff val="25000"/>
                </a:schemeClr>
              </a:solidFill>
            </a:rPr>
            <a:t>-industriales.</a:t>
          </a:r>
          <a:endParaRPr lang="es-CO" sz="1200" kern="1200" dirty="0">
            <a:solidFill>
              <a:schemeClr val="tx1">
                <a:lumMod val="75000"/>
                <a:lumOff val="25000"/>
              </a:schemeClr>
            </a:solidFill>
          </a:endParaRPr>
        </a:p>
        <a:p>
          <a:pPr marL="114300" lvl="1" indent="-114300" algn="l" defTabSz="533400">
            <a:lnSpc>
              <a:spcPct val="90000"/>
            </a:lnSpc>
            <a:spcBef>
              <a:spcPct val="0"/>
            </a:spcBef>
            <a:spcAft>
              <a:spcPts val="600"/>
            </a:spcAft>
            <a:buChar char="••"/>
          </a:pPr>
          <a:r>
            <a:rPr lang="es-CO" sz="1200" kern="1200" dirty="0" smtClean="0">
              <a:solidFill>
                <a:schemeClr val="tx1">
                  <a:lumMod val="75000"/>
                  <a:lumOff val="25000"/>
                </a:schemeClr>
              </a:solidFill>
            </a:rPr>
            <a:t>Industrializada.</a:t>
          </a:r>
          <a:endParaRPr lang="es-CO" sz="1200" kern="1200" dirty="0">
            <a:solidFill>
              <a:schemeClr val="tx1">
                <a:lumMod val="75000"/>
                <a:lumOff val="25000"/>
              </a:schemeClr>
            </a:solidFill>
          </a:endParaRPr>
        </a:p>
      </dsp:txBody>
      <dsp:txXfrm>
        <a:off x="369039" y="1931107"/>
        <a:ext cx="1456450" cy="1497229"/>
      </dsp:txXfrm>
    </dsp:sp>
    <dsp:sp modelId="{78D85E03-F068-409F-8B5A-AAB11850EABE}">
      <dsp:nvSpPr>
        <dsp:cNvPr id="0" name=""/>
        <dsp:cNvSpPr/>
      </dsp:nvSpPr>
      <dsp:spPr>
        <a:xfrm>
          <a:off x="1788462" y="1426484"/>
          <a:ext cx="497205" cy="3851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s-CO" sz="1000" kern="1200"/>
        </a:p>
      </dsp:txBody>
      <dsp:txXfrm>
        <a:off x="1788462" y="1503519"/>
        <a:ext cx="381652" cy="231106"/>
      </dsp:txXfrm>
    </dsp:sp>
    <dsp:sp modelId="{CBE94A2A-C2E4-4A26-BA3E-7225EBF9FAD2}">
      <dsp:nvSpPr>
        <dsp:cNvPr id="0" name=""/>
        <dsp:cNvSpPr/>
      </dsp:nvSpPr>
      <dsp:spPr>
        <a:xfrm>
          <a:off x="2492055" y="1352350"/>
          <a:ext cx="1547074" cy="80016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s-CO" sz="1200" kern="1200" dirty="0" smtClean="0"/>
            <a:t>Centros </a:t>
          </a:r>
        </a:p>
        <a:p>
          <a:pPr lvl="0" algn="l" defTabSz="533400">
            <a:lnSpc>
              <a:spcPct val="90000"/>
            </a:lnSpc>
            <a:spcBef>
              <a:spcPct val="0"/>
            </a:spcBef>
            <a:spcAft>
              <a:spcPct val="35000"/>
            </a:spcAft>
          </a:pPr>
          <a:r>
            <a:rPr lang="es-CO" sz="1200" kern="1200" dirty="0" smtClean="0"/>
            <a:t>de Acopio</a:t>
          </a:r>
          <a:endParaRPr lang="es-CO" sz="1200" kern="1200" dirty="0"/>
        </a:p>
      </dsp:txBody>
      <dsp:txXfrm>
        <a:off x="2492055" y="1352350"/>
        <a:ext cx="1547074" cy="533445"/>
      </dsp:txXfrm>
    </dsp:sp>
    <dsp:sp modelId="{240E5713-46F3-47A7-9B00-37042BE37C27}">
      <dsp:nvSpPr>
        <dsp:cNvPr id="0" name=""/>
        <dsp:cNvSpPr/>
      </dsp:nvSpPr>
      <dsp:spPr>
        <a:xfrm>
          <a:off x="2808926" y="1885795"/>
          <a:ext cx="1547074" cy="158785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ts val="600"/>
            </a:spcAft>
            <a:buChar char="••"/>
          </a:pPr>
          <a:r>
            <a:rPr lang="es-CO" sz="1200" kern="1200" dirty="0" smtClean="0">
              <a:solidFill>
                <a:schemeClr val="tx1">
                  <a:lumMod val="75000"/>
                  <a:lumOff val="25000"/>
                </a:schemeClr>
              </a:solidFill>
            </a:rPr>
            <a:t>Empresas del TAN.</a:t>
          </a:r>
          <a:endParaRPr lang="es-CO" sz="1200" kern="1200" dirty="0">
            <a:solidFill>
              <a:schemeClr val="tx1">
                <a:lumMod val="75000"/>
                <a:lumOff val="25000"/>
              </a:schemeClr>
            </a:solidFill>
          </a:endParaRPr>
        </a:p>
        <a:p>
          <a:pPr marL="114300" lvl="1" indent="-114300" algn="l" defTabSz="533400">
            <a:lnSpc>
              <a:spcPct val="90000"/>
            </a:lnSpc>
            <a:spcBef>
              <a:spcPct val="0"/>
            </a:spcBef>
            <a:spcAft>
              <a:spcPts val="600"/>
            </a:spcAft>
            <a:buChar char="••"/>
          </a:pPr>
          <a:r>
            <a:rPr lang="es-CO" sz="1200" kern="1200" dirty="0" smtClean="0">
              <a:solidFill>
                <a:schemeClr val="tx1">
                  <a:lumMod val="75000"/>
                  <a:lumOff val="25000"/>
                </a:schemeClr>
              </a:solidFill>
            </a:rPr>
            <a:t>Asociaciones u/o Cooperativas Mineras.</a:t>
          </a:r>
          <a:endParaRPr lang="es-CO" sz="1200" kern="1200" dirty="0">
            <a:solidFill>
              <a:schemeClr val="tx1">
                <a:lumMod val="75000"/>
                <a:lumOff val="25000"/>
              </a:schemeClr>
            </a:solidFill>
          </a:endParaRPr>
        </a:p>
        <a:p>
          <a:pPr marL="114300" lvl="1" indent="-114300" algn="l" defTabSz="533400">
            <a:lnSpc>
              <a:spcPct val="90000"/>
            </a:lnSpc>
            <a:spcBef>
              <a:spcPct val="0"/>
            </a:spcBef>
            <a:spcAft>
              <a:spcPts val="600"/>
            </a:spcAft>
            <a:buChar char="••"/>
          </a:pPr>
          <a:r>
            <a:rPr lang="es-CO" sz="1200" kern="1200" dirty="0" smtClean="0">
              <a:solidFill>
                <a:schemeClr val="tx1">
                  <a:lumMod val="75000"/>
                  <a:lumOff val="25000"/>
                </a:schemeClr>
              </a:solidFill>
            </a:rPr>
            <a:t>Personas naturales.</a:t>
          </a:r>
          <a:endParaRPr lang="es-CO" sz="1200" kern="1200" dirty="0">
            <a:solidFill>
              <a:schemeClr val="tx1">
                <a:lumMod val="75000"/>
                <a:lumOff val="25000"/>
              </a:schemeClr>
            </a:solidFill>
          </a:endParaRPr>
        </a:p>
      </dsp:txBody>
      <dsp:txXfrm>
        <a:off x="2854238" y="1931107"/>
        <a:ext cx="1456450" cy="1497229"/>
      </dsp:txXfrm>
    </dsp:sp>
    <dsp:sp modelId="{C30A9EE2-F182-44B1-B84D-64616D4E1731}">
      <dsp:nvSpPr>
        <dsp:cNvPr id="0" name=""/>
        <dsp:cNvSpPr/>
      </dsp:nvSpPr>
      <dsp:spPr>
        <a:xfrm>
          <a:off x="4273661" y="1426484"/>
          <a:ext cx="497205" cy="38517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s-CO" sz="1000" kern="1200"/>
        </a:p>
      </dsp:txBody>
      <dsp:txXfrm>
        <a:off x="4273661" y="1503519"/>
        <a:ext cx="381652" cy="231106"/>
      </dsp:txXfrm>
    </dsp:sp>
    <dsp:sp modelId="{A179625F-795C-48BC-ADFB-750CF0D42196}">
      <dsp:nvSpPr>
        <dsp:cNvPr id="0" name=""/>
        <dsp:cNvSpPr/>
      </dsp:nvSpPr>
      <dsp:spPr>
        <a:xfrm>
          <a:off x="4977254" y="1352350"/>
          <a:ext cx="1547074" cy="80016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s-CO" sz="1200" kern="1200" dirty="0" smtClean="0"/>
            <a:t>Empresas</a:t>
          </a:r>
        </a:p>
        <a:p>
          <a:pPr lvl="0" algn="l" defTabSz="533400">
            <a:lnSpc>
              <a:spcPct val="90000"/>
            </a:lnSpc>
            <a:spcBef>
              <a:spcPct val="0"/>
            </a:spcBef>
            <a:spcAft>
              <a:spcPct val="35000"/>
            </a:spcAft>
          </a:pPr>
          <a:r>
            <a:rPr lang="es-CO" sz="1200" kern="1200" dirty="0" smtClean="0"/>
            <a:t>Exportadoras</a:t>
          </a:r>
          <a:endParaRPr lang="es-CO" sz="1200" kern="1200" dirty="0"/>
        </a:p>
      </dsp:txBody>
      <dsp:txXfrm>
        <a:off x="4977254" y="1352350"/>
        <a:ext cx="1547074" cy="533445"/>
      </dsp:txXfrm>
    </dsp:sp>
    <dsp:sp modelId="{CA507BB7-A235-4927-9B21-17D7FEE4778C}">
      <dsp:nvSpPr>
        <dsp:cNvPr id="0" name=""/>
        <dsp:cNvSpPr/>
      </dsp:nvSpPr>
      <dsp:spPr>
        <a:xfrm>
          <a:off x="5294124" y="1885795"/>
          <a:ext cx="1547074" cy="1587853"/>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ts val="600"/>
            </a:spcAft>
            <a:buChar char="••"/>
          </a:pPr>
          <a:r>
            <a:rPr lang="es-CO" sz="1200" kern="1200" dirty="0" smtClean="0">
              <a:solidFill>
                <a:schemeClr val="tx1">
                  <a:lumMod val="75000"/>
                  <a:lumOff val="25000"/>
                </a:schemeClr>
              </a:solidFill>
            </a:rPr>
            <a:t>Comercializadores  internacionales.</a:t>
          </a:r>
          <a:endParaRPr lang="es-CO" sz="1200" kern="1200" dirty="0">
            <a:solidFill>
              <a:schemeClr val="tx1">
                <a:lumMod val="75000"/>
                <a:lumOff val="25000"/>
              </a:schemeClr>
            </a:solidFill>
          </a:endParaRPr>
        </a:p>
        <a:p>
          <a:pPr marL="114300" lvl="1" indent="-114300" algn="l" defTabSz="533400">
            <a:lnSpc>
              <a:spcPct val="90000"/>
            </a:lnSpc>
            <a:spcBef>
              <a:spcPct val="0"/>
            </a:spcBef>
            <a:spcAft>
              <a:spcPts val="600"/>
            </a:spcAft>
            <a:buChar char="••"/>
          </a:pPr>
          <a:r>
            <a:rPr lang="es-CO" sz="1200" kern="1200" dirty="0" smtClean="0">
              <a:solidFill>
                <a:schemeClr val="tx1">
                  <a:lumMod val="75000"/>
                  <a:lumOff val="25000"/>
                </a:schemeClr>
              </a:solidFill>
            </a:rPr>
            <a:t>Usuarios de Zonas Francas.</a:t>
          </a:r>
          <a:endParaRPr lang="es-CO" sz="1200" kern="1200" dirty="0">
            <a:solidFill>
              <a:schemeClr val="tx1">
                <a:lumMod val="75000"/>
                <a:lumOff val="25000"/>
              </a:schemeClr>
            </a:solidFill>
          </a:endParaRPr>
        </a:p>
        <a:p>
          <a:pPr marL="114300" lvl="1" indent="-114300" algn="l" defTabSz="533400">
            <a:lnSpc>
              <a:spcPct val="90000"/>
            </a:lnSpc>
            <a:spcBef>
              <a:spcPct val="0"/>
            </a:spcBef>
            <a:spcAft>
              <a:spcPts val="600"/>
            </a:spcAft>
            <a:buChar char="••"/>
          </a:pPr>
          <a:r>
            <a:rPr lang="es-CO" sz="1200" kern="1200" dirty="0" smtClean="0">
              <a:solidFill>
                <a:schemeClr val="tx1">
                  <a:lumMod val="75000"/>
                  <a:lumOff val="25000"/>
                </a:schemeClr>
              </a:solidFill>
            </a:rPr>
            <a:t>Empresas del TAN.</a:t>
          </a:r>
          <a:endParaRPr lang="es-CO" sz="1200" kern="1200" dirty="0">
            <a:solidFill>
              <a:schemeClr val="tx1">
                <a:lumMod val="75000"/>
                <a:lumOff val="25000"/>
              </a:schemeClr>
            </a:solidFill>
          </a:endParaRPr>
        </a:p>
      </dsp:txBody>
      <dsp:txXfrm>
        <a:off x="5339436" y="1931107"/>
        <a:ext cx="1456450" cy="1497229"/>
      </dsp:txXfrm>
    </dsp:sp>
    <dsp:sp modelId="{813FFAAE-F6EC-40A7-B050-3F43A30C9FD0}">
      <dsp:nvSpPr>
        <dsp:cNvPr id="0" name=""/>
        <dsp:cNvSpPr/>
      </dsp:nvSpPr>
      <dsp:spPr>
        <a:xfrm>
          <a:off x="6758860" y="1426484"/>
          <a:ext cx="497205" cy="38517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s-CO" sz="1000" kern="1200"/>
        </a:p>
      </dsp:txBody>
      <dsp:txXfrm>
        <a:off x="6758860" y="1503519"/>
        <a:ext cx="381652" cy="231106"/>
      </dsp:txXfrm>
    </dsp:sp>
    <dsp:sp modelId="{420A2D6C-59CD-4457-AA4A-AFCD2B88EC6D}">
      <dsp:nvSpPr>
        <dsp:cNvPr id="0" name=""/>
        <dsp:cNvSpPr/>
      </dsp:nvSpPr>
      <dsp:spPr>
        <a:xfrm>
          <a:off x="7462452" y="1352350"/>
          <a:ext cx="1547074" cy="800168"/>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s-CO" sz="1200" kern="1200" dirty="0" smtClean="0"/>
            <a:t>Industria Generadora</a:t>
          </a:r>
        </a:p>
        <a:p>
          <a:pPr lvl="0" algn="l" defTabSz="533400">
            <a:lnSpc>
              <a:spcPct val="90000"/>
            </a:lnSpc>
            <a:spcBef>
              <a:spcPct val="0"/>
            </a:spcBef>
            <a:spcAft>
              <a:spcPct val="35000"/>
            </a:spcAft>
          </a:pPr>
          <a:r>
            <a:rPr lang="es-CO" sz="1200" kern="1200" dirty="0" smtClean="0"/>
            <a:t>de Valor</a:t>
          </a:r>
          <a:endParaRPr lang="es-CO" sz="1200" kern="1200" dirty="0"/>
        </a:p>
      </dsp:txBody>
      <dsp:txXfrm>
        <a:off x="7462452" y="1352350"/>
        <a:ext cx="1547074" cy="533445"/>
      </dsp:txXfrm>
    </dsp:sp>
    <dsp:sp modelId="{92E2FF1F-B549-4EB6-AAAA-612A61078BC7}">
      <dsp:nvSpPr>
        <dsp:cNvPr id="0" name=""/>
        <dsp:cNvSpPr/>
      </dsp:nvSpPr>
      <dsp:spPr>
        <a:xfrm>
          <a:off x="7779323" y="1895465"/>
          <a:ext cx="1547074" cy="1587853"/>
        </a:xfrm>
        <a:prstGeom prst="roundRect">
          <a:avLst>
            <a:gd name="adj" fmla="val 10000"/>
          </a:avLst>
        </a:prstGeom>
        <a:solidFill>
          <a:schemeClr val="lt1">
            <a:alpha val="90000"/>
            <a:hueOff val="0"/>
            <a:satOff val="0"/>
            <a:lumOff val="0"/>
            <a:alphaOff val="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ts val="600"/>
            </a:spcAft>
            <a:buChar char="••"/>
          </a:pPr>
          <a:r>
            <a:rPr lang="es-CO" sz="1200" kern="1200" dirty="0" smtClean="0">
              <a:solidFill>
                <a:schemeClr val="tx1">
                  <a:lumMod val="75000"/>
                  <a:lumOff val="25000"/>
                </a:schemeClr>
              </a:solidFill>
            </a:rPr>
            <a:t>Compañías Internacionales  Refinadoras de metales preciosos.</a:t>
          </a:r>
          <a:endParaRPr lang="es-CO" sz="1200" kern="1200" dirty="0">
            <a:solidFill>
              <a:schemeClr val="tx1">
                <a:lumMod val="75000"/>
                <a:lumOff val="25000"/>
              </a:schemeClr>
            </a:solidFill>
          </a:endParaRPr>
        </a:p>
      </dsp:txBody>
      <dsp:txXfrm>
        <a:off x="7824635" y="1940777"/>
        <a:ext cx="1456450" cy="1497229"/>
      </dsp:txXfrm>
    </dsp:sp>
    <dsp:sp modelId="{D3EEABD0-AD58-4C7B-A8B7-E36CC70D81A1}">
      <dsp:nvSpPr>
        <dsp:cNvPr id="0" name=""/>
        <dsp:cNvSpPr/>
      </dsp:nvSpPr>
      <dsp:spPr>
        <a:xfrm>
          <a:off x="9244058" y="1426484"/>
          <a:ext cx="497205" cy="385176"/>
        </a:xfrm>
        <a:prstGeom prst="rightArrow">
          <a:avLst>
            <a:gd name="adj1" fmla="val 60000"/>
            <a:gd name="adj2" fmla="val 50000"/>
          </a:avLst>
        </a:prstGeom>
        <a:solidFill>
          <a:schemeClr val="accent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s-CO" sz="1000" kern="1200"/>
        </a:p>
      </dsp:txBody>
      <dsp:txXfrm>
        <a:off x="9244058" y="1503519"/>
        <a:ext cx="381652" cy="231106"/>
      </dsp:txXfrm>
    </dsp:sp>
    <dsp:sp modelId="{9D306C48-4EF0-43B1-9C2B-657F221BF519}">
      <dsp:nvSpPr>
        <dsp:cNvPr id="0" name=""/>
        <dsp:cNvSpPr/>
      </dsp:nvSpPr>
      <dsp:spPr>
        <a:xfrm>
          <a:off x="9947651" y="1352350"/>
          <a:ext cx="1547074" cy="800168"/>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s-CO" sz="1200" kern="1200" dirty="0" smtClean="0"/>
            <a:t>Consumidores</a:t>
          </a:r>
        </a:p>
        <a:p>
          <a:pPr lvl="0" algn="l" defTabSz="533400">
            <a:lnSpc>
              <a:spcPct val="90000"/>
            </a:lnSpc>
            <a:spcBef>
              <a:spcPct val="0"/>
            </a:spcBef>
            <a:spcAft>
              <a:spcPct val="35000"/>
            </a:spcAft>
          </a:pPr>
          <a:r>
            <a:rPr lang="es-CO" sz="1200" kern="1200" dirty="0" smtClean="0"/>
            <a:t>Mayoristas</a:t>
          </a:r>
          <a:endParaRPr lang="es-CO" sz="1200" kern="1200" dirty="0"/>
        </a:p>
      </dsp:txBody>
      <dsp:txXfrm>
        <a:off x="9947651" y="1352350"/>
        <a:ext cx="1547074" cy="533445"/>
      </dsp:txXfrm>
    </dsp:sp>
    <dsp:sp modelId="{17A5FA99-C964-41E3-B11B-9EA1D6BACF1A}">
      <dsp:nvSpPr>
        <dsp:cNvPr id="0" name=""/>
        <dsp:cNvSpPr/>
      </dsp:nvSpPr>
      <dsp:spPr>
        <a:xfrm>
          <a:off x="10264522" y="1885795"/>
          <a:ext cx="1547074" cy="1587853"/>
        </a:xfrm>
        <a:prstGeom prst="roundRect">
          <a:avLst>
            <a:gd name="adj" fmla="val 10000"/>
          </a:avLst>
        </a:prstGeom>
        <a:solidFill>
          <a:schemeClr val="lt1">
            <a:alpha val="90000"/>
            <a:hueOff val="0"/>
            <a:satOff val="0"/>
            <a:lumOff val="0"/>
            <a:alphaOff val="0"/>
          </a:schemeClr>
        </a:solidFill>
        <a:ln w="12700" cap="flat" cmpd="sng" algn="ctr">
          <a:solidFill>
            <a:schemeClr val="accent4">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ts val="600"/>
            </a:spcAft>
            <a:buChar char="••"/>
          </a:pPr>
          <a:r>
            <a:rPr lang="es-CO" sz="1200" kern="1200" dirty="0" smtClean="0">
              <a:solidFill>
                <a:schemeClr val="tx1">
                  <a:lumMod val="75000"/>
                  <a:lumOff val="25000"/>
                </a:schemeClr>
              </a:solidFill>
            </a:rPr>
            <a:t>Bancos Centrales.</a:t>
          </a:r>
          <a:endParaRPr lang="es-CO" sz="1200" kern="1200" dirty="0">
            <a:solidFill>
              <a:schemeClr val="tx1">
                <a:lumMod val="75000"/>
                <a:lumOff val="25000"/>
              </a:schemeClr>
            </a:solidFill>
          </a:endParaRPr>
        </a:p>
        <a:p>
          <a:pPr marL="114300" lvl="1" indent="-114300" algn="l" defTabSz="533400">
            <a:lnSpc>
              <a:spcPct val="90000"/>
            </a:lnSpc>
            <a:spcBef>
              <a:spcPct val="0"/>
            </a:spcBef>
            <a:spcAft>
              <a:spcPts val="600"/>
            </a:spcAft>
            <a:buChar char="••"/>
          </a:pPr>
          <a:r>
            <a:rPr lang="es-CO" sz="1200" kern="1200" dirty="0" smtClean="0">
              <a:solidFill>
                <a:schemeClr val="tx1">
                  <a:lumMod val="75000"/>
                  <a:lumOff val="25000"/>
                </a:schemeClr>
              </a:solidFill>
            </a:rPr>
            <a:t>Bancos </a:t>
          </a:r>
          <a:r>
            <a:rPr lang="es-CO" sz="1200" kern="1200" dirty="0" err="1" smtClean="0">
              <a:solidFill>
                <a:schemeClr val="tx1">
                  <a:lumMod val="75000"/>
                  <a:lumOff val="25000"/>
                </a:schemeClr>
              </a:solidFill>
            </a:rPr>
            <a:t>Bullion</a:t>
          </a:r>
          <a:r>
            <a:rPr lang="es-CO" sz="1200" kern="1200" dirty="0" smtClean="0">
              <a:solidFill>
                <a:schemeClr val="tx1">
                  <a:lumMod val="75000"/>
                  <a:lumOff val="25000"/>
                </a:schemeClr>
              </a:solidFill>
            </a:rPr>
            <a:t>.</a:t>
          </a:r>
          <a:endParaRPr lang="es-CO" sz="1200" kern="1200" dirty="0">
            <a:solidFill>
              <a:schemeClr val="tx1">
                <a:lumMod val="75000"/>
                <a:lumOff val="25000"/>
              </a:schemeClr>
            </a:solidFill>
          </a:endParaRPr>
        </a:p>
        <a:p>
          <a:pPr marL="114300" lvl="1" indent="-114300" algn="l" defTabSz="533400">
            <a:lnSpc>
              <a:spcPct val="90000"/>
            </a:lnSpc>
            <a:spcBef>
              <a:spcPct val="0"/>
            </a:spcBef>
            <a:spcAft>
              <a:spcPts val="600"/>
            </a:spcAft>
            <a:buChar char="••"/>
          </a:pPr>
          <a:r>
            <a:rPr lang="es-CO" sz="1200" kern="1200" dirty="0" err="1" smtClean="0">
              <a:solidFill>
                <a:schemeClr val="tx1">
                  <a:lumMod val="75000"/>
                  <a:lumOff val="25000"/>
                </a:schemeClr>
              </a:solidFill>
            </a:rPr>
            <a:t>Traders</a:t>
          </a:r>
          <a:r>
            <a:rPr lang="es-CO" sz="1200" kern="1200" dirty="0" smtClean="0">
              <a:solidFill>
                <a:schemeClr val="tx1">
                  <a:lumMod val="75000"/>
                  <a:lumOff val="25000"/>
                </a:schemeClr>
              </a:solidFill>
            </a:rPr>
            <a:t> Internacionales.</a:t>
          </a:r>
          <a:endParaRPr lang="es-CO" sz="1200" kern="1200" dirty="0">
            <a:solidFill>
              <a:schemeClr val="tx1">
                <a:lumMod val="75000"/>
                <a:lumOff val="25000"/>
              </a:schemeClr>
            </a:solidFill>
          </a:endParaRPr>
        </a:p>
        <a:p>
          <a:pPr marL="114300" lvl="1" indent="-114300" algn="l" defTabSz="533400">
            <a:lnSpc>
              <a:spcPct val="90000"/>
            </a:lnSpc>
            <a:spcBef>
              <a:spcPct val="0"/>
            </a:spcBef>
            <a:spcAft>
              <a:spcPts val="600"/>
            </a:spcAft>
            <a:buChar char="••"/>
          </a:pPr>
          <a:r>
            <a:rPr lang="es-CO" sz="1200" kern="1200" dirty="0" smtClean="0">
              <a:solidFill>
                <a:schemeClr val="tx1">
                  <a:lumMod val="75000"/>
                  <a:lumOff val="25000"/>
                </a:schemeClr>
              </a:solidFill>
            </a:rPr>
            <a:t>Joyerías.</a:t>
          </a:r>
          <a:endParaRPr lang="es-CO" sz="1200" kern="1200" dirty="0">
            <a:solidFill>
              <a:schemeClr val="tx1">
                <a:lumMod val="75000"/>
                <a:lumOff val="25000"/>
              </a:schemeClr>
            </a:solidFill>
          </a:endParaRPr>
        </a:p>
        <a:p>
          <a:pPr marL="114300" lvl="1" indent="-114300" algn="l" defTabSz="533400">
            <a:lnSpc>
              <a:spcPct val="90000"/>
            </a:lnSpc>
            <a:spcBef>
              <a:spcPct val="0"/>
            </a:spcBef>
            <a:spcAft>
              <a:spcPct val="15000"/>
            </a:spcAft>
            <a:buChar char="••"/>
          </a:pPr>
          <a:r>
            <a:rPr lang="es-CO" sz="1200" kern="1200" dirty="0" smtClean="0">
              <a:solidFill>
                <a:schemeClr val="tx1">
                  <a:lumMod val="75000"/>
                  <a:lumOff val="25000"/>
                </a:schemeClr>
              </a:solidFill>
            </a:rPr>
            <a:t>Industrias.</a:t>
          </a:r>
          <a:endParaRPr lang="es-CO" sz="1200" kern="1200" dirty="0">
            <a:solidFill>
              <a:schemeClr val="tx1">
                <a:lumMod val="75000"/>
                <a:lumOff val="25000"/>
              </a:schemeClr>
            </a:solidFill>
          </a:endParaRPr>
        </a:p>
      </dsp:txBody>
      <dsp:txXfrm>
        <a:off x="10309834" y="1931107"/>
        <a:ext cx="1456450" cy="14972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7A34F1-2930-4C3D-980C-6A6E63F93A64}">
      <dsp:nvSpPr>
        <dsp:cNvPr id="0" name=""/>
        <dsp:cNvSpPr/>
      </dsp:nvSpPr>
      <dsp:spPr>
        <a:xfrm>
          <a:off x="2358890" y="-100608"/>
          <a:ext cx="2349219" cy="2349577"/>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AD5D59-88F7-4569-BF09-59561917A436}">
      <dsp:nvSpPr>
        <dsp:cNvPr id="0" name=""/>
        <dsp:cNvSpPr/>
      </dsp:nvSpPr>
      <dsp:spPr>
        <a:xfrm>
          <a:off x="3036694" y="848268"/>
          <a:ext cx="1305416" cy="652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s-CO" sz="2700" kern="1200" dirty="0" smtClean="0"/>
            <a:t>MISION</a:t>
          </a:r>
          <a:endParaRPr lang="es-CO" sz="2700" kern="1200" dirty="0"/>
        </a:p>
      </dsp:txBody>
      <dsp:txXfrm>
        <a:off x="3036694" y="848268"/>
        <a:ext cx="1305416" cy="652551"/>
      </dsp:txXfrm>
    </dsp:sp>
    <dsp:sp modelId="{31194E44-B9D4-4959-BE14-58894C6076FD}">
      <dsp:nvSpPr>
        <dsp:cNvPr id="0" name=""/>
        <dsp:cNvSpPr/>
      </dsp:nvSpPr>
      <dsp:spPr>
        <a:xfrm>
          <a:off x="1639473" y="1350711"/>
          <a:ext cx="2349219" cy="2349577"/>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F50D00-AEA1-45B9-B9D3-BB27D1FBA820}">
      <dsp:nvSpPr>
        <dsp:cNvPr id="0" name=""/>
        <dsp:cNvSpPr/>
      </dsp:nvSpPr>
      <dsp:spPr>
        <a:xfrm>
          <a:off x="2386853" y="2206084"/>
          <a:ext cx="1305416" cy="652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s-CO" sz="2700" kern="1200" dirty="0" smtClean="0"/>
            <a:t>VISION</a:t>
          </a:r>
          <a:endParaRPr lang="es-CO" sz="2700" kern="1200" dirty="0"/>
        </a:p>
      </dsp:txBody>
      <dsp:txXfrm>
        <a:off x="2386853" y="2206084"/>
        <a:ext cx="1305416" cy="652551"/>
      </dsp:txXfrm>
    </dsp:sp>
    <dsp:sp modelId="{D0F79715-A967-42C0-B7C2-8CFF556F0618}">
      <dsp:nvSpPr>
        <dsp:cNvPr id="0" name=""/>
        <dsp:cNvSpPr/>
      </dsp:nvSpPr>
      <dsp:spPr>
        <a:xfrm>
          <a:off x="2548989" y="2835396"/>
          <a:ext cx="2018343" cy="2019152"/>
        </a:xfrm>
        <a:prstGeom prst="blockArc">
          <a:avLst>
            <a:gd name="adj1" fmla="val 13500000"/>
            <a:gd name="adj2" fmla="val 10800000"/>
            <a:gd name="adj3" fmla="val 1274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352EC1-21F1-4D60-811C-A74AE0CED65A}">
      <dsp:nvSpPr>
        <dsp:cNvPr id="0" name=""/>
        <dsp:cNvSpPr/>
      </dsp:nvSpPr>
      <dsp:spPr>
        <a:xfrm>
          <a:off x="3039782" y="3565851"/>
          <a:ext cx="1305416" cy="652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s-CO" sz="2700" kern="1200" dirty="0" smtClean="0"/>
            <a:t>VALORES</a:t>
          </a:r>
          <a:endParaRPr lang="es-CO" sz="2700" kern="1200" dirty="0"/>
        </a:p>
      </dsp:txBody>
      <dsp:txXfrm>
        <a:off x="3039782" y="3565851"/>
        <a:ext cx="1305416" cy="6525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6CEC1F-CBA4-4321-8C64-3502DA294E66}">
      <dsp:nvSpPr>
        <dsp:cNvPr id="0" name=""/>
        <dsp:cNvSpPr/>
      </dsp:nvSpPr>
      <dsp:spPr>
        <a:xfrm>
          <a:off x="2725896" y="2213133"/>
          <a:ext cx="2704941" cy="2704941"/>
        </a:xfrm>
        <a:prstGeom prst="gear9">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CO" sz="1400" b="1" kern="1200" dirty="0" smtClean="0"/>
            <a:t>Consultoría</a:t>
          </a:r>
        </a:p>
        <a:p>
          <a:pPr lvl="0" algn="ctr" defTabSz="622300">
            <a:lnSpc>
              <a:spcPct val="90000"/>
            </a:lnSpc>
            <a:spcBef>
              <a:spcPct val="0"/>
            </a:spcBef>
            <a:spcAft>
              <a:spcPct val="35000"/>
            </a:spcAft>
          </a:pPr>
          <a:r>
            <a:rPr lang="es-CO" sz="1400" b="1" kern="1200" dirty="0" smtClean="0"/>
            <a:t>Minera</a:t>
          </a:r>
          <a:endParaRPr lang="es-CO" sz="1400" b="1" kern="1200" dirty="0"/>
        </a:p>
      </dsp:txBody>
      <dsp:txXfrm>
        <a:off x="3269709" y="2846753"/>
        <a:ext cx="1617315" cy="1390395"/>
      </dsp:txXfrm>
    </dsp:sp>
    <dsp:sp modelId="{E0CE9784-1D89-4ABC-86FC-ADC0B728CF96}">
      <dsp:nvSpPr>
        <dsp:cNvPr id="0" name=""/>
        <dsp:cNvSpPr/>
      </dsp:nvSpPr>
      <dsp:spPr>
        <a:xfrm>
          <a:off x="1152112" y="1573784"/>
          <a:ext cx="1967230" cy="1967230"/>
        </a:xfrm>
        <a:prstGeom prst="gear6">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CO" sz="1400" b="1" kern="1200" dirty="0" smtClean="0"/>
            <a:t>Servicios</a:t>
          </a:r>
        </a:p>
        <a:p>
          <a:pPr lvl="0" algn="ctr" defTabSz="622300">
            <a:lnSpc>
              <a:spcPct val="90000"/>
            </a:lnSpc>
            <a:spcBef>
              <a:spcPct val="0"/>
            </a:spcBef>
            <a:spcAft>
              <a:spcPct val="35000"/>
            </a:spcAft>
          </a:pPr>
          <a:r>
            <a:rPr lang="es-CO" sz="1400" b="1" kern="1200" dirty="0" smtClean="0"/>
            <a:t> Mineros</a:t>
          </a:r>
          <a:endParaRPr lang="es-CO" sz="1400" b="1" kern="1200" dirty="0"/>
        </a:p>
      </dsp:txBody>
      <dsp:txXfrm>
        <a:off x="1647368" y="2072033"/>
        <a:ext cx="976718" cy="970732"/>
      </dsp:txXfrm>
    </dsp:sp>
    <dsp:sp modelId="{C3E507B4-28A2-40B5-A31B-D17160BB6842}">
      <dsp:nvSpPr>
        <dsp:cNvPr id="0" name=""/>
        <dsp:cNvSpPr/>
      </dsp:nvSpPr>
      <dsp:spPr>
        <a:xfrm rot="20700000">
          <a:off x="2253961" y="216596"/>
          <a:ext cx="1927483" cy="1927483"/>
        </a:xfrm>
        <a:prstGeom prst="gear6">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CO" sz="1400" b="1" kern="1200" dirty="0" smtClean="0"/>
            <a:t>Operaciones </a:t>
          </a:r>
        </a:p>
        <a:p>
          <a:pPr lvl="0" algn="ctr" defTabSz="622300">
            <a:lnSpc>
              <a:spcPct val="90000"/>
            </a:lnSpc>
            <a:spcBef>
              <a:spcPct val="0"/>
            </a:spcBef>
            <a:spcAft>
              <a:spcPct val="35000"/>
            </a:spcAft>
          </a:pPr>
          <a:r>
            <a:rPr lang="es-CO" sz="1400" b="1" kern="1200" dirty="0" smtClean="0"/>
            <a:t>Mineras</a:t>
          </a:r>
          <a:endParaRPr lang="es-CO" sz="1400" b="1" kern="1200" dirty="0"/>
        </a:p>
      </dsp:txBody>
      <dsp:txXfrm rot="-20700000">
        <a:off x="2676715" y="639349"/>
        <a:ext cx="1081976" cy="1081976"/>
      </dsp:txXfrm>
    </dsp:sp>
    <dsp:sp modelId="{D90CD01F-FDC3-4B88-9435-3497FF917795}">
      <dsp:nvSpPr>
        <dsp:cNvPr id="0" name=""/>
        <dsp:cNvSpPr/>
      </dsp:nvSpPr>
      <dsp:spPr>
        <a:xfrm>
          <a:off x="2525930" y="1800383"/>
          <a:ext cx="3462324" cy="3462324"/>
        </a:xfrm>
        <a:prstGeom prst="circularArrow">
          <a:avLst>
            <a:gd name="adj1" fmla="val 4687"/>
            <a:gd name="adj2" fmla="val 299029"/>
            <a:gd name="adj3" fmla="val 2531103"/>
            <a:gd name="adj4" fmla="val 15829466"/>
            <a:gd name="adj5" fmla="val 5469"/>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E7519634-6F94-49D5-A87B-EA4014F757FC}">
      <dsp:nvSpPr>
        <dsp:cNvPr id="0" name=""/>
        <dsp:cNvSpPr/>
      </dsp:nvSpPr>
      <dsp:spPr>
        <a:xfrm>
          <a:off x="803719" y="1135404"/>
          <a:ext cx="2515595" cy="2515595"/>
        </a:xfrm>
        <a:prstGeom prst="leftCircularArrow">
          <a:avLst>
            <a:gd name="adj1" fmla="val 6452"/>
            <a:gd name="adj2" fmla="val 429999"/>
            <a:gd name="adj3" fmla="val 10489124"/>
            <a:gd name="adj4" fmla="val 14837806"/>
            <a:gd name="adj5" fmla="val 752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BB23A659-D7EB-47D3-8A37-6B9EA9536592}">
      <dsp:nvSpPr>
        <dsp:cNvPr id="0" name=""/>
        <dsp:cNvSpPr/>
      </dsp:nvSpPr>
      <dsp:spPr>
        <a:xfrm>
          <a:off x="1808114" y="-208701"/>
          <a:ext cx="2712318" cy="2712318"/>
        </a:xfrm>
        <a:prstGeom prst="circularArrow">
          <a:avLst>
            <a:gd name="adj1" fmla="val 5984"/>
            <a:gd name="adj2" fmla="val 394124"/>
            <a:gd name="adj3" fmla="val 13313824"/>
            <a:gd name="adj4" fmla="val 10508221"/>
            <a:gd name="adj5" fmla="val 6981"/>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B1A111-C094-4871-A68E-EDDBED9CD947}">
      <dsp:nvSpPr>
        <dsp:cNvPr id="0" name=""/>
        <dsp:cNvSpPr/>
      </dsp:nvSpPr>
      <dsp:spPr>
        <a:xfrm>
          <a:off x="1691723" y="506285"/>
          <a:ext cx="1179525" cy="97286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s-CO" sz="1600" kern="1200" smtClean="0">
              <a:latin typeface="+mj-lt"/>
            </a:rPr>
            <a:t>Primer Filtro</a:t>
          </a:r>
          <a:endParaRPr lang="es-CO" sz="1600" kern="1200" dirty="0">
            <a:latin typeface="+mj-lt"/>
          </a:endParaRPr>
        </a:p>
      </dsp:txBody>
      <dsp:txXfrm>
        <a:off x="1714111" y="528673"/>
        <a:ext cx="1134749" cy="719615"/>
      </dsp:txXfrm>
    </dsp:sp>
    <dsp:sp modelId="{8C47231A-80A6-4450-8949-0A54D37439DB}">
      <dsp:nvSpPr>
        <dsp:cNvPr id="0" name=""/>
        <dsp:cNvSpPr/>
      </dsp:nvSpPr>
      <dsp:spPr>
        <a:xfrm>
          <a:off x="2290755" y="508739"/>
          <a:ext cx="1639469" cy="1639469"/>
        </a:xfrm>
        <a:prstGeom prst="leftCircularArrow">
          <a:avLst>
            <a:gd name="adj1" fmla="val 5206"/>
            <a:gd name="adj2" fmla="val 673425"/>
            <a:gd name="adj3" fmla="val 2448936"/>
            <a:gd name="adj4" fmla="val 9024489"/>
            <a:gd name="adj5" fmla="val 6073"/>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6AF3EB0-F0D9-4F26-9E94-18E1402A9320}">
      <dsp:nvSpPr>
        <dsp:cNvPr id="0" name=""/>
        <dsp:cNvSpPr/>
      </dsp:nvSpPr>
      <dsp:spPr>
        <a:xfrm>
          <a:off x="1953840" y="1270677"/>
          <a:ext cx="1048467" cy="41694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s-CO" sz="1200" kern="1200" dirty="0" smtClean="0"/>
            <a:t>Jurídico  Minero</a:t>
          </a:r>
          <a:endParaRPr lang="es-CO" sz="1200" kern="1200" dirty="0"/>
        </a:p>
      </dsp:txBody>
      <dsp:txXfrm>
        <a:off x="1966052" y="1282889"/>
        <a:ext cx="1024043" cy="392516"/>
      </dsp:txXfrm>
    </dsp:sp>
    <dsp:sp modelId="{D39D61C5-621F-46CC-A7D8-7F50DD898DC2}">
      <dsp:nvSpPr>
        <dsp:cNvPr id="0" name=""/>
        <dsp:cNvSpPr/>
      </dsp:nvSpPr>
      <dsp:spPr>
        <a:xfrm>
          <a:off x="3408707" y="506285"/>
          <a:ext cx="1179525" cy="97286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s-CO" sz="1600" kern="1200" dirty="0" smtClean="0">
              <a:latin typeface="+mj-lt"/>
            </a:rPr>
            <a:t>Segundo Filtro</a:t>
          </a:r>
          <a:endParaRPr lang="es-CO" sz="1600" kern="1200" dirty="0">
            <a:latin typeface="+mj-lt"/>
          </a:endParaRPr>
        </a:p>
      </dsp:txBody>
      <dsp:txXfrm>
        <a:off x="3431095" y="737143"/>
        <a:ext cx="1134749" cy="719615"/>
      </dsp:txXfrm>
    </dsp:sp>
    <dsp:sp modelId="{4383B943-C2C8-4608-88B3-EC2DCDF902E1}">
      <dsp:nvSpPr>
        <dsp:cNvPr id="0" name=""/>
        <dsp:cNvSpPr/>
      </dsp:nvSpPr>
      <dsp:spPr>
        <a:xfrm>
          <a:off x="3997910" y="-200921"/>
          <a:ext cx="1790186" cy="1790186"/>
        </a:xfrm>
        <a:prstGeom prst="circularArrow">
          <a:avLst>
            <a:gd name="adj1" fmla="val 4767"/>
            <a:gd name="adj2" fmla="val 610023"/>
            <a:gd name="adj3" fmla="val 19214466"/>
            <a:gd name="adj4" fmla="val 12575511"/>
            <a:gd name="adj5" fmla="val 556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DAE614-CDF9-4355-96AD-F6A9B3273ED3}">
      <dsp:nvSpPr>
        <dsp:cNvPr id="0" name=""/>
        <dsp:cNvSpPr/>
      </dsp:nvSpPr>
      <dsp:spPr>
        <a:xfrm>
          <a:off x="3670824" y="297814"/>
          <a:ext cx="1048467" cy="41694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s-CO" sz="1200" kern="1200" dirty="0" smtClean="0"/>
            <a:t>Seguridad</a:t>
          </a:r>
          <a:endParaRPr lang="es-CO" sz="1200" kern="1200" dirty="0"/>
        </a:p>
      </dsp:txBody>
      <dsp:txXfrm>
        <a:off x="3683036" y="310026"/>
        <a:ext cx="1024043" cy="392516"/>
      </dsp:txXfrm>
    </dsp:sp>
    <dsp:sp modelId="{CD4C5234-1A4B-4F76-84C5-6FEF6D7E432A}">
      <dsp:nvSpPr>
        <dsp:cNvPr id="0" name=""/>
        <dsp:cNvSpPr/>
      </dsp:nvSpPr>
      <dsp:spPr>
        <a:xfrm>
          <a:off x="5125692" y="506285"/>
          <a:ext cx="1179525" cy="97286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s-CO" sz="1600" kern="1200" dirty="0" smtClean="0">
              <a:latin typeface="+mj-lt"/>
            </a:rPr>
            <a:t>Tercer Filtro</a:t>
          </a:r>
          <a:endParaRPr lang="es-CO" sz="1600" kern="1200" dirty="0">
            <a:latin typeface="+mj-lt"/>
          </a:endParaRPr>
        </a:p>
      </dsp:txBody>
      <dsp:txXfrm>
        <a:off x="5148080" y="528673"/>
        <a:ext cx="1134749" cy="719615"/>
      </dsp:txXfrm>
    </dsp:sp>
    <dsp:sp modelId="{1E4BFCA0-C08E-4650-9906-ED17B772238D}">
      <dsp:nvSpPr>
        <dsp:cNvPr id="0" name=""/>
        <dsp:cNvSpPr/>
      </dsp:nvSpPr>
      <dsp:spPr>
        <a:xfrm>
          <a:off x="5387809" y="1270677"/>
          <a:ext cx="1048467" cy="41694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s-CO" sz="1200" kern="1200" dirty="0" smtClean="0"/>
            <a:t>Jurídico Comercial</a:t>
          </a:r>
          <a:endParaRPr lang="es-CO" sz="1200" kern="1200" dirty="0"/>
        </a:p>
      </dsp:txBody>
      <dsp:txXfrm>
        <a:off x="5400021" y="1282889"/>
        <a:ext cx="1024043" cy="3925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14583-3650-40DF-8BB6-B81F36D91253}">
      <dsp:nvSpPr>
        <dsp:cNvPr id="0" name=""/>
        <dsp:cNvSpPr/>
      </dsp:nvSpPr>
      <dsp:spPr>
        <a:xfrm>
          <a:off x="3275" y="355026"/>
          <a:ext cx="1240238" cy="1288080"/>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CO" sz="1500" kern="1200" dirty="0" smtClean="0"/>
            <a:t>Áreas de</a:t>
          </a:r>
        </a:p>
        <a:p>
          <a:pPr lvl="0" algn="ctr" defTabSz="666750">
            <a:lnSpc>
              <a:spcPct val="90000"/>
            </a:lnSpc>
            <a:spcBef>
              <a:spcPct val="0"/>
            </a:spcBef>
            <a:spcAft>
              <a:spcPct val="35000"/>
            </a:spcAft>
          </a:pPr>
          <a:r>
            <a:rPr lang="es-CO" sz="1500" kern="1200" dirty="0" smtClean="0"/>
            <a:t>Producción</a:t>
          </a:r>
        </a:p>
        <a:p>
          <a:pPr lvl="0" algn="ctr" defTabSz="666750">
            <a:lnSpc>
              <a:spcPct val="90000"/>
            </a:lnSpc>
            <a:spcBef>
              <a:spcPct val="0"/>
            </a:spcBef>
            <a:spcAft>
              <a:spcPct val="35000"/>
            </a:spcAft>
          </a:pPr>
          <a:r>
            <a:rPr lang="es-CO" sz="1500" kern="1200" dirty="0" smtClean="0"/>
            <a:t>Minera</a:t>
          </a:r>
          <a:endParaRPr lang="es-CO" sz="1500" kern="1200" dirty="0"/>
        </a:p>
      </dsp:txBody>
      <dsp:txXfrm>
        <a:off x="39600" y="391351"/>
        <a:ext cx="1167588" cy="1215430"/>
      </dsp:txXfrm>
    </dsp:sp>
    <dsp:sp modelId="{74D9D5A5-25B0-4932-8C92-F9B36AF5A38E}">
      <dsp:nvSpPr>
        <dsp:cNvPr id="0" name=""/>
        <dsp:cNvSpPr/>
      </dsp:nvSpPr>
      <dsp:spPr>
        <a:xfrm>
          <a:off x="1367537" y="845276"/>
          <a:ext cx="262930" cy="307579"/>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CO" sz="1200" kern="1200"/>
        </a:p>
      </dsp:txBody>
      <dsp:txXfrm>
        <a:off x="1367537" y="906792"/>
        <a:ext cx="184051" cy="184547"/>
      </dsp:txXfrm>
    </dsp:sp>
    <dsp:sp modelId="{8AF7D021-0154-4F75-AC0E-F39BD26308A3}">
      <dsp:nvSpPr>
        <dsp:cNvPr id="0" name=""/>
        <dsp:cNvSpPr/>
      </dsp:nvSpPr>
      <dsp:spPr>
        <a:xfrm>
          <a:off x="1739609" y="355026"/>
          <a:ext cx="1240238" cy="1288080"/>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CO" sz="1500" kern="1200" dirty="0" smtClean="0"/>
            <a:t>Centros de</a:t>
          </a:r>
        </a:p>
        <a:p>
          <a:pPr lvl="0" algn="ctr" defTabSz="666750">
            <a:lnSpc>
              <a:spcPct val="90000"/>
            </a:lnSpc>
            <a:spcBef>
              <a:spcPct val="0"/>
            </a:spcBef>
            <a:spcAft>
              <a:spcPct val="35000"/>
            </a:spcAft>
          </a:pPr>
          <a:r>
            <a:rPr lang="es-CO" sz="1500" kern="1200" dirty="0" smtClean="0"/>
            <a:t>Acopio</a:t>
          </a:r>
          <a:endParaRPr lang="es-CO" sz="1500" kern="1200" dirty="0"/>
        </a:p>
      </dsp:txBody>
      <dsp:txXfrm>
        <a:off x="1775934" y="391351"/>
        <a:ext cx="1167588" cy="1215430"/>
      </dsp:txXfrm>
    </dsp:sp>
    <dsp:sp modelId="{F10268B3-1437-4E51-BB44-E3CF8C38DF33}">
      <dsp:nvSpPr>
        <dsp:cNvPr id="0" name=""/>
        <dsp:cNvSpPr/>
      </dsp:nvSpPr>
      <dsp:spPr>
        <a:xfrm>
          <a:off x="3103872" y="845276"/>
          <a:ext cx="262930" cy="307579"/>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CO" sz="1200" kern="1200"/>
        </a:p>
      </dsp:txBody>
      <dsp:txXfrm>
        <a:off x="3103872" y="906792"/>
        <a:ext cx="184051" cy="184547"/>
      </dsp:txXfrm>
    </dsp:sp>
    <dsp:sp modelId="{656473D0-C0C2-429B-A2B5-2A2BDE8095F8}">
      <dsp:nvSpPr>
        <dsp:cNvPr id="0" name=""/>
        <dsp:cNvSpPr/>
      </dsp:nvSpPr>
      <dsp:spPr>
        <a:xfrm>
          <a:off x="3475943" y="355026"/>
          <a:ext cx="1240238" cy="1288080"/>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CO" sz="1500" kern="1200" dirty="0" smtClean="0"/>
            <a:t>Logística de</a:t>
          </a:r>
        </a:p>
        <a:p>
          <a:pPr lvl="0" algn="ctr" defTabSz="666750">
            <a:lnSpc>
              <a:spcPct val="90000"/>
            </a:lnSpc>
            <a:spcBef>
              <a:spcPct val="0"/>
            </a:spcBef>
            <a:spcAft>
              <a:spcPct val="35000"/>
            </a:spcAft>
          </a:pPr>
          <a:r>
            <a:rPr lang="es-CO" sz="1500" kern="1200" dirty="0" smtClean="0"/>
            <a:t>Transporte</a:t>
          </a:r>
        </a:p>
        <a:p>
          <a:pPr lvl="0" algn="ctr" defTabSz="666750">
            <a:lnSpc>
              <a:spcPct val="90000"/>
            </a:lnSpc>
            <a:spcBef>
              <a:spcPct val="0"/>
            </a:spcBef>
            <a:spcAft>
              <a:spcPct val="35000"/>
            </a:spcAft>
          </a:pPr>
          <a:r>
            <a:rPr lang="es-CO" sz="1500" kern="1200" dirty="0" smtClean="0"/>
            <a:t>Nacional</a:t>
          </a:r>
          <a:endParaRPr lang="es-CO" sz="1500" kern="1200" dirty="0"/>
        </a:p>
      </dsp:txBody>
      <dsp:txXfrm>
        <a:off x="3512268" y="391351"/>
        <a:ext cx="1167588" cy="1215430"/>
      </dsp:txXfrm>
    </dsp:sp>
    <dsp:sp modelId="{86BE5A24-8D78-437F-B68E-938E4C6AEAE0}">
      <dsp:nvSpPr>
        <dsp:cNvPr id="0" name=""/>
        <dsp:cNvSpPr/>
      </dsp:nvSpPr>
      <dsp:spPr>
        <a:xfrm>
          <a:off x="4840206" y="845276"/>
          <a:ext cx="262930" cy="307579"/>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CO" sz="1200" kern="1200"/>
        </a:p>
      </dsp:txBody>
      <dsp:txXfrm>
        <a:off x="4840206" y="906792"/>
        <a:ext cx="184051" cy="184547"/>
      </dsp:txXfrm>
    </dsp:sp>
    <dsp:sp modelId="{5BED4389-10C9-4D23-B47F-27436E1CF1F6}">
      <dsp:nvSpPr>
        <dsp:cNvPr id="0" name=""/>
        <dsp:cNvSpPr/>
      </dsp:nvSpPr>
      <dsp:spPr>
        <a:xfrm>
          <a:off x="5212278" y="355026"/>
          <a:ext cx="1240238" cy="1288080"/>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CO" sz="1500" kern="1200" dirty="0" smtClean="0"/>
            <a:t>Logística de</a:t>
          </a:r>
        </a:p>
        <a:p>
          <a:pPr lvl="0" algn="ctr" defTabSz="666750">
            <a:lnSpc>
              <a:spcPct val="90000"/>
            </a:lnSpc>
            <a:spcBef>
              <a:spcPct val="0"/>
            </a:spcBef>
            <a:spcAft>
              <a:spcPct val="35000"/>
            </a:spcAft>
          </a:pPr>
          <a:r>
            <a:rPr lang="es-CO" sz="1500" kern="1200" dirty="0" smtClean="0"/>
            <a:t>Exportación</a:t>
          </a:r>
          <a:endParaRPr lang="es-CO" sz="1500" kern="1200" dirty="0"/>
        </a:p>
      </dsp:txBody>
      <dsp:txXfrm>
        <a:off x="5248603" y="391351"/>
        <a:ext cx="1167588" cy="1215430"/>
      </dsp:txXfrm>
    </dsp:sp>
    <dsp:sp modelId="{B07571D3-D703-4E34-8BC3-E13A12F3B2DA}">
      <dsp:nvSpPr>
        <dsp:cNvPr id="0" name=""/>
        <dsp:cNvSpPr/>
      </dsp:nvSpPr>
      <dsp:spPr>
        <a:xfrm>
          <a:off x="6576540" y="845276"/>
          <a:ext cx="262930" cy="307579"/>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CO" sz="1200" kern="1200"/>
        </a:p>
      </dsp:txBody>
      <dsp:txXfrm>
        <a:off x="6576540" y="906792"/>
        <a:ext cx="184051" cy="184547"/>
      </dsp:txXfrm>
    </dsp:sp>
    <dsp:sp modelId="{D6260FE4-61B4-4892-8DAA-D53350E951A2}">
      <dsp:nvSpPr>
        <dsp:cNvPr id="0" name=""/>
        <dsp:cNvSpPr/>
      </dsp:nvSpPr>
      <dsp:spPr>
        <a:xfrm>
          <a:off x="6948612" y="355026"/>
          <a:ext cx="1240238" cy="1288080"/>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CO" sz="1500" kern="1200" dirty="0" smtClean="0"/>
            <a:t>Transporte al Cliente</a:t>
          </a:r>
          <a:endParaRPr lang="es-CO" sz="1500" kern="1200" dirty="0"/>
        </a:p>
      </dsp:txBody>
      <dsp:txXfrm>
        <a:off x="6984937" y="391351"/>
        <a:ext cx="1167588" cy="1215430"/>
      </dsp:txXfrm>
    </dsp:sp>
    <dsp:sp modelId="{A04E84E5-7A76-4DA5-A194-D3B037129870}">
      <dsp:nvSpPr>
        <dsp:cNvPr id="0" name=""/>
        <dsp:cNvSpPr/>
      </dsp:nvSpPr>
      <dsp:spPr>
        <a:xfrm>
          <a:off x="8312875" y="845276"/>
          <a:ext cx="262930" cy="307579"/>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CO" sz="1200" kern="1200"/>
        </a:p>
      </dsp:txBody>
      <dsp:txXfrm>
        <a:off x="8312875" y="906792"/>
        <a:ext cx="184051" cy="184547"/>
      </dsp:txXfrm>
    </dsp:sp>
    <dsp:sp modelId="{A61A27EB-B2D6-4471-860C-6C2040BE3D17}">
      <dsp:nvSpPr>
        <dsp:cNvPr id="0" name=""/>
        <dsp:cNvSpPr/>
      </dsp:nvSpPr>
      <dsp:spPr>
        <a:xfrm>
          <a:off x="8684946" y="355026"/>
          <a:ext cx="1240238" cy="1288080"/>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CO" sz="1500" kern="1200" dirty="0" smtClean="0"/>
            <a:t>Pago de </a:t>
          </a:r>
        </a:p>
        <a:p>
          <a:pPr lvl="0" algn="ctr" defTabSz="666750">
            <a:lnSpc>
              <a:spcPct val="90000"/>
            </a:lnSpc>
            <a:spcBef>
              <a:spcPct val="0"/>
            </a:spcBef>
            <a:spcAft>
              <a:spcPct val="35000"/>
            </a:spcAft>
          </a:pPr>
          <a:r>
            <a:rPr lang="es-CO" sz="1500" kern="1200" dirty="0" smtClean="0"/>
            <a:t>Metales </a:t>
          </a:r>
        </a:p>
        <a:p>
          <a:pPr lvl="0" algn="ctr" defTabSz="666750">
            <a:lnSpc>
              <a:spcPct val="90000"/>
            </a:lnSpc>
            <a:spcBef>
              <a:spcPct val="0"/>
            </a:spcBef>
            <a:spcAft>
              <a:spcPct val="35000"/>
            </a:spcAft>
          </a:pPr>
          <a:r>
            <a:rPr lang="es-CO" sz="1500" kern="1200" dirty="0" smtClean="0"/>
            <a:t>Preciosos</a:t>
          </a:r>
          <a:endParaRPr lang="es-CO" sz="1500" kern="1200" dirty="0"/>
        </a:p>
      </dsp:txBody>
      <dsp:txXfrm>
        <a:off x="8721271" y="391351"/>
        <a:ext cx="1167588" cy="1215430"/>
      </dsp:txXfrm>
    </dsp:sp>
    <dsp:sp modelId="{2B1C8B5E-5C13-423E-BC0F-C1DA817306DC}">
      <dsp:nvSpPr>
        <dsp:cNvPr id="0" name=""/>
        <dsp:cNvSpPr/>
      </dsp:nvSpPr>
      <dsp:spPr>
        <a:xfrm>
          <a:off x="10049209" y="845276"/>
          <a:ext cx="262930" cy="307579"/>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CO" sz="1200" kern="1200"/>
        </a:p>
      </dsp:txBody>
      <dsp:txXfrm>
        <a:off x="10049209" y="906792"/>
        <a:ext cx="184051" cy="184547"/>
      </dsp:txXfrm>
    </dsp:sp>
    <dsp:sp modelId="{2CFEEF72-7C10-44ED-A151-B5C84782F40A}">
      <dsp:nvSpPr>
        <dsp:cNvPr id="0" name=""/>
        <dsp:cNvSpPr/>
      </dsp:nvSpPr>
      <dsp:spPr>
        <a:xfrm>
          <a:off x="10421281" y="355026"/>
          <a:ext cx="1240238" cy="1288080"/>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CO" sz="1500" kern="1200" dirty="0" smtClean="0"/>
            <a:t>Monetización</a:t>
          </a:r>
        </a:p>
        <a:p>
          <a:pPr lvl="0" algn="ctr" defTabSz="666750">
            <a:lnSpc>
              <a:spcPct val="90000"/>
            </a:lnSpc>
            <a:spcBef>
              <a:spcPct val="0"/>
            </a:spcBef>
            <a:spcAft>
              <a:spcPct val="35000"/>
            </a:spcAft>
          </a:pPr>
          <a:r>
            <a:rPr lang="es-CO" sz="1500" kern="1200" dirty="0" smtClean="0"/>
            <a:t>Divisas</a:t>
          </a:r>
        </a:p>
        <a:p>
          <a:pPr lvl="0" algn="ctr" defTabSz="666750">
            <a:lnSpc>
              <a:spcPct val="90000"/>
            </a:lnSpc>
            <a:spcBef>
              <a:spcPct val="0"/>
            </a:spcBef>
            <a:spcAft>
              <a:spcPct val="35000"/>
            </a:spcAft>
          </a:pPr>
          <a:r>
            <a:rPr lang="es-CO" sz="1500" kern="1200" dirty="0" err="1" smtClean="0"/>
            <a:t>Sist</a:t>
          </a:r>
          <a:r>
            <a:rPr lang="es-CO" sz="1500" kern="1200" dirty="0" smtClean="0"/>
            <a:t>. Finan. </a:t>
          </a:r>
        </a:p>
        <a:p>
          <a:pPr lvl="0" algn="ctr" defTabSz="666750">
            <a:lnSpc>
              <a:spcPct val="90000"/>
            </a:lnSpc>
            <a:spcBef>
              <a:spcPct val="0"/>
            </a:spcBef>
            <a:spcAft>
              <a:spcPct val="35000"/>
            </a:spcAft>
          </a:pPr>
          <a:r>
            <a:rPr lang="es-CO" sz="1500" kern="1200" dirty="0" smtClean="0"/>
            <a:t>Colombiano</a:t>
          </a:r>
          <a:endParaRPr lang="es-CO" sz="1500" kern="1200" dirty="0"/>
        </a:p>
      </dsp:txBody>
      <dsp:txXfrm>
        <a:off x="10457606" y="391351"/>
        <a:ext cx="1167588" cy="12154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14583-3650-40DF-8BB6-B81F36D91253}">
      <dsp:nvSpPr>
        <dsp:cNvPr id="0" name=""/>
        <dsp:cNvSpPr/>
      </dsp:nvSpPr>
      <dsp:spPr>
        <a:xfrm>
          <a:off x="3275" y="196628"/>
          <a:ext cx="1240238" cy="1604876"/>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CO" sz="1200" kern="1200" dirty="0" smtClean="0"/>
            <a:t>Producción Metales</a:t>
          </a:r>
        </a:p>
        <a:p>
          <a:pPr lvl="0" algn="ctr" defTabSz="533400">
            <a:lnSpc>
              <a:spcPct val="90000"/>
            </a:lnSpc>
            <a:spcBef>
              <a:spcPct val="0"/>
            </a:spcBef>
            <a:spcAft>
              <a:spcPct val="35000"/>
            </a:spcAft>
          </a:pPr>
          <a:endParaRPr lang="es-CO" sz="1200" kern="1200" dirty="0" smtClean="0"/>
        </a:p>
        <a:p>
          <a:pPr lvl="0" algn="ctr" defTabSz="533400">
            <a:lnSpc>
              <a:spcPct val="90000"/>
            </a:lnSpc>
            <a:spcBef>
              <a:spcPct val="0"/>
            </a:spcBef>
            <a:spcAft>
              <a:spcPct val="35000"/>
            </a:spcAft>
          </a:pPr>
          <a:endParaRPr lang="es-CO" sz="1200" kern="1200" dirty="0" smtClean="0"/>
        </a:p>
        <a:p>
          <a:pPr lvl="0" algn="ctr" defTabSz="533400">
            <a:lnSpc>
              <a:spcPct val="90000"/>
            </a:lnSpc>
            <a:spcBef>
              <a:spcPct val="0"/>
            </a:spcBef>
            <a:spcAft>
              <a:spcPct val="35000"/>
            </a:spcAft>
          </a:pPr>
          <a:endParaRPr lang="es-CO" sz="1200" kern="1200" dirty="0" smtClean="0"/>
        </a:p>
        <a:p>
          <a:pPr lvl="0" algn="ctr" defTabSz="533400">
            <a:lnSpc>
              <a:spcPct val="90000"/>
            </a:lnSpc>
            <a:spcBef>
              <a:spcPct val="0"/>
            </a:spcBef>
            <a:spcAft>
              <a:spcPct val="35000"/>
            </a:spcAft>
          </a:pPr>
          <a:r>
            <a:rPr lang="es-CO" sz="1200" b="0" kern="1200" dirty="0" smtClean="0">
              <a:solidFill>
                <a:schemeClr val="accent4">
                  <a:lumMod val="75000"/>
                </a:schemeClr>
              </a:solidFill>
            </a:rPr>
            <a:t>1 a 5 días</a:t>
          </a:r>
          <a:r>
            <a:rPr lang="es-CO" sz="1200" b="0" kern="1200" dirty="0" smtClean="0"/>
            <a:t> </a:t>
          </a:r>
        </a:p>
      </dsp:txBody>
      <dsp:txXfrm>
        <a:off x="39600" y="232953"/>
        <a:ext cx="1167588" cy="1532226"/>
      </dsp:txXfrm>
    </dsp:sp>
    <dsp:sp modelId="{74D9D5A5-25B0-4932-8C92-F9B36AF5A38E}">
      <dsp:nvSpPr>
        <dsp:cNvPr id="0" name=""/>
        <dsp:cNvSpPr/>
      </dsp:nvSpPr>
      <dsp:spPr>
        <a:xfrm>
          <a:off x="1367537" y="845276"/>
          <a:ext cx="262930" cy="30757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s-CO" sz="1000" kern="1200"/>
        </a:p>
      </dsp:txBody>
      <dsp:txXfrm>
        <a:off x="1367537" y="906792"/>
        <a:ext cx="184051" cy="184547"/>
      </dsp:txXfrm>
    </dsp:sp>
    <dsp:sp modelId="{8AF7D021-0154-4F75-AC0E-F39BD26308A3}">
      <dsp:nvSpPr>
        <dsp:cNvPr id="0" name=""/>
        <dsp:cNvSpPr/>
      </dsp:nvSpPr>
      <dsp:spPr>
        <a:xfrm>
          <a:off x="1739609" y="196628"/>
          <a:ext cx="1240238" cy="1604876"/>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CO" sz="1200" kern="1200" dirty="0" smtClean="0"/>
            <a:t>Acopiar - Determinar Calidad – Fijar Precios</a:t>
          </a:r>
        </a:p>
        <a:p>
          <a:pPr lvl="0" algn="ctr" defTabSz="533400">
            <a:lnSpc>
              <a:spcPct val="90000"/>
            </a:lnSpc>
            <a:spcBef>
              <a:spcPct val="0"/>
            </a:spcBef>
            <a:spcAft>
              <a:spcPct val="35000"/>
            </a:spcAft>
          </a:pPr>
          <a:endParaRPr lang="es-CO" sz="1200" kern="1200" dirty="0" smtClean="0"/>
        </a:p>
        <a:p>
          <a:pPr lvl="0" algn="ctr" defTabSz="533400">
            <a:lnSpc>
              <a:spcPct val="90000"/>
            </a:lnSpc>
            <a:spcBef>
              <a:spcPct val="0"/>
            </a:spcBef>
            <a:spcAft>
              <a:spcPct val="35000"/>
            </a:spcAft>
          </a:pPr>
          <a:endParaRPr lang="es-CO" sz="1200" kern="1200" dirty="0" smtClean="0"/>
        </a:p>
        <a:p>
          <a:pPr lvl="0" algn="ctr" defTabSz="533400">
            <a:lnSpc>
              <a:spcPct val="90000"/>
            </a:lnSpc>
            <a:spcBef>
              <a:spcPct val="0"/>
            </a:spcBef>
            <a:spcAft>
              <a:spcPct val="35000"/>
            </a:spcAft>
          </a:pPr>
          <a:r>
            <a:rPr lang="es-CO" sz="1200" kern="1200" dirty="0" smtClean="0">
              <a:solidFill>
                <a:schemeClr val="accent4">
                  <a:lumMod val="75000"/>
                </a:schemeClr>
              </a:solidFill>
            </a:rPr>
            <a:t>1 a 3 días</a:t>
          </a:r>
          <a:r>
            <a:rPr lang="es-CO" sz="1200" kern="1200" dirty="0" smtClean="0"/>
            <a:t> </a:t>
          </a:r>
          <a:endParaRPr lang="es-CO" sz="1200" kern="1200" dirty="0"/>
        </a:p>
      </dsp:txBody>
      <dsp:txXfrm>
        <a:off x="1775934" y="232953"/>
        <a:ext cx="1167588" cy="1532226"/>
      </dsp:txXfrm>
    </dsp:sp>
    <dsp:sp modelId="{F10268B3-1437-4E51-BB44-E3CF8C38DF33}">
      <dsp:nvSpPr>
        <dsp:cNvPr id="0" name=""/>
        <dsp:cNvSpPr/>
      </dsp:nvSpPr>
      <dsp:spPr>
        <a:xfrm>
          <a:off x="3103872" y="845276"/>
          <a:ext cx="262930" cy="30757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s-CO" sz="1000" kern="1200"/>
        </a:p>
      </dsp:txBody>
      <dsp:txXfrm>
        <a:off x="3103872" y="906792"/>
        <a:ext cx="184051" cy="184547"/>
      </dsp:txXfrm>
    </dsp:sp>
    <dsp:sp modelId="{656473D0-C0C2-429B-A2B5-2A2BDE8095F8}">
      <dsp:nvSpPr>
        <dsp:cNvPr id="0" name=""/>
        <dsp:cNvSpPr/>
      </dsp:nvSpPr>
      <dsp:spPr>
        <a:xfrm>
          <a:off x="3475943" y="196628"/>
          <a:ext cx="1240238" cy="1604876"/>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CO" sz="1200" kern="1200" dirty="0" smtClean="0"/>
            <a:t>Desplazamiento</a:t>
          </a:r>
        </a:p>
        <a:p>
          <a:pPr lvl="0" algn="ctr" defTabSz="533400">
            <a:lnSpc>
              <a:spcPct val="90000"/>
            </a:lnSpc>
            <a:spcBef>
              <a:spcPct val="0"/>
            </a:spcBef>
            <a:spcAft>
              <a:spcPct val="35000"/>
            </a:spcAft>
          </a:pPr>
          <a:endParaRPr lang="es-CO" sz="1200" kern="1200" dirty="0" smtClean="0"/>
        </a:p>
        <a:p>
          <a:pPr lvl="0" algn="ctr" defTabSz="533400">
            <a:lnSpc>
              <a:spcPct val="90000"/>
            </a:lnSpc>
            <a:spcBef>
              <a:spcPct val="0"/>
            </a:spcBef>
            <a:spcAft>
              <a:spcPct val="35000"/>
            </a:spcAft>
          </a:pPr>
          <a:endParaRPr lang="es-CO" sz="1200" kern="1200" dirty="0" smtClean="0"/>
        </a:p>
        <a:p>
          <a:pPr lvl="0" algn="ctr" defTabSz="533400">
            <a:lnSpc>
              <a:spcPct val="90000"/>
            </a:lnSpc>
            <a:spcBef>
              <a:spcPct val="0"/>
            </a:spcBef>
            <a:spcAft>
              <a:spcPct val="35000"/>
            </a:spcAft>
          </a:pPr>
          <a:endParaRPr lang="es-CO" sz="1200" kern="1200" dirty="0" smtClean="0"/>
        </a:p>
        <a:p>
          <a:pPr lvl="0" algn="ctr" defTabSz="533400">
            <a:lnSpc>
              <a:spcPct val="90000"/>
            </a:lnSpc>
            <a:spcBef>
              <a:spcPct val="0"/>
            </a:spcBef>
            <a:spcAft>
              <a:spcPct val="35000"/>
            </a:spcAft>
          </a:pPr>
          <a:endParaRPr lang="es-CO" sz="1200" kern="1200" dirty="0" smtClean="0"/>
        </a:p>
        <a:p>
          <a:pPr lvl="0" algn="ctr" defTabSz="533400">
            <a:lnSpc>
              <a:spcPct val="90000"/>
            </a:lnSpc>
            <a:spcBef>
              <a:spcPct val="0"/>
            </a:spcBef>
            <a:spcAft>
              <a:spcPct val="35000"/>
            </a:spcAft>
          </a:pPr>
          <a:r>
            <a:rPr lang="es-CO" sz="1200" kern="1200" dirty="0" smtClean="0">
              <a:solidFill>
                <a:schemeClr val="accent4">
                  <a:lumMod val="75000"/>
                </a:schemeClr>
              </a:solidFill>
            </a:rPr>
            <a:t>½ Día</a:t>
          </a:r>
          <a:r>
            <a:rPr lang="es-CO" sz="1200" kern="1200" dirty="0" smtClean="0"/>
            <a:t> </a:t>
          </a:r>
          <a:endParaRPr lang="es-CO" sz="1200" kern="1200" dirty="0"/>
        </a:p>
      </dsp:txBody>
      <dsp:txXfrm>
        <a:off x="3512268" y="232953"/>
        <a:ext cx="1167588" cy="1532226"/>
      </dsp:txXfrm>
    </dsp:sp>
    <dsp:sp modelId="{86BE5A24-8D78-437F-B68E-938E4C6AEAE0}">
      <dsp:nvSpPr>
        <dsp:cNvPr id="0" name=""/>
        <dsp:cNvSpPr/>
      </dsp:nvSpPr>
      <dsp:spPr>
        <a:xfrm>
          <a:off x="4840206" y="845276"/>
          <a:ext cx="262930" cy="30757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s-CO" sz="1000" kern="1200"/>
        </a:p>
      </dsp:txBody>
      <dsp:txXfrm>
        <a:off x="4840206" y="906792"/>
        <a:ext cx="184051" cy="184547"/>
      </dsp:txXfrm>
    </dsp:sp>
    <dsp:sp modelId="{5BED4389-10C9-4D23-B47F-27436E1CF1F6}">
      <dsp:nvSpPr>
        <dsp:cNvPr id="0" name=""/>
        <dsp:cNvSpPr/>
      </dsp:nvSpPr>
      <dsp:spPr>
        <a:xfrm>
          <a:off x="5212278" y="196628"/>
          <a:ext cx="1240238" cy="1604876"/>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CO" sz="1200" kern="1200" dirty="0" smtClean="0"/>
            <a:t>Aprobación VUCE – Documentos Exportación </a:t>
          </a:r>
        </a:p>
        <a:p>
          <a:pPr lvl="0" algn="ctr" defTabSz="533400">
            <a:lnSpc>
              <a:spcPct val="90000"/>
            </a:lnSpc>
            <a:spcBef>
              <a:spcPct val="0"/>
            </a:spcBef>
            <a:spcAft>
              <a:spcPct val="35000"/>
            </a:spcAft>
          </a:pPr>
          <a:endParaRPr lang="es-CO" sz="1200" kern="1200" dirty="0" smtClean="0"/>
        </a:p>
        <a:p>
          <a:pPr lvl="0" algn="ctr" defTabSz="533400">
            <a:lnSpc>
              <a:spcPct val="90000"/>
            </a:lnSpc>
            <a:spcBef>
              <a:spcPct val="0"/>
            </a:spcBef>
            <a:spcAft>
              <a:spcPct val="35000"/>
            </a:spcAft>
          </a:pPr>
          <a:endParaRPr lang="es-CO" sz="1200" kern="1200" dirty="0" smtClean="0"/>
        </a:p>
        <a:p>
          <a:pPr lvl="0" algn="ctr" defTabSz="533400">
            <a:lnSpc>
              <a:spcPct val="90000"/>
            </a:lnSpc>
            <a:spcBef>
              <a:spcPct val="0"/>
            </a:spcBef>
            <a:spcAft>
              <a:spcPct val="35000"/>
            </a:spcAft>
          </a:pPr>
          <a:r>
            <a:rPr lang="es-CO" sz="1200" kern="1200" dirty="0" smtClean="0">
              <a:solidFill>
                <a:schemeClr val="accent4">
                  <a:lumMod val="75000"/>
                </a:schemeClr>
              </a:solidFill>
            </a:rPr>
            <a:t>2 a 3 días</a:t>
          </a:r>
          <a:r>
            <a:rPr lang="es-CO" sz="1200" kern="1200" dirty="0" smtClean="0"/>
            <a:t> </a:t>
          </a:r>
          <a:endParaRPr lang="es-CO" sz="1200" kern="1200" dirty="0"/>
        </a:p>
      </dsp:txBody>
      <dsp:txXfrm>
        <a:off x="5248603" y="232953"/>
        <a:ext cx="1167588" cy="1532226"/>
      </dsp:txXfrm>
    </dsp:sp>
    <dsp:sp modelId="{B07571D3-D703-4E34-8BC3-E13A12F3B2DA}">
      <dsp:nvSpPr>
        <dsp:cNvPr id="0" name=""/>
        <dsp:cNvSpPr/>
      </dsp:nvSpPr>
      <dsp:spPr>
        <a:xfrm>
          <a:off x="6576540" y="845276"/>
          <a:ext cx="262930" cy="30757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s-CO" sz="1000" kern="1200"/>
        </a:p>
      </dsp:txBody>
      <dsp:txXfrm>
        <a:off x="6576540" y="906792"/>
        <a:ext cx="184051" cy="184547"/>
      </dsp:txXfrm>
    </dsp:sp>
    <dsp:sp modelId="{D6260FE4-61B4-4892-8DAA-D53350E951A2}">
      <dsp:nvSpPr>
        <dsp:cNvPr id="0" name=""/>
        <dsp:cNvSpPr/>
      </dsp:nvSpPr>
      <dsp:spPr>
        <a:xfrm>
          <a:off x="6948612" y="196628"/>
          <a:ext cx="1240238" cy="1604876"/>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CO" sz="1200" kern="1200" dirty="0" smtClean="0"/>
            <a:t>Tramites de internación – Determinación calidad</a:t>
          </a:r>
        </a:p>
        <a:p>
          <a:pPr lvl="0" algn="ctr" defTabSz="533400">
            <a:lnSpc>
              <a:spcPct val="90000"/>
            </a:lnSpc>
            <a:spcBef>
              <a:spcPct val="0"/>
            </a:spcBef>
            <a:spcAft>
              <a:spcPct val="35000"/>
            </a:spcAft>
          </a:pPr>
          <a:endParaRPr lang="es-CO" sz="1200" kern="1200" dirty="0" smtClean="0"/>
        </a:p>
        <a:p>
          <a:pPr lvl="0" algn="ctr" defTabSz="533400">
            <a:lnSpc>
              <a:spcPct val="90000"/>
            </a:lnSpc>
            <a:spcBef>
              <a:spcPct val="0"/>
            </a:spcBef>
            <a:spcAft>
              <a:spcPct val="35000"/>
            </a:spcAft>
          </a:pPr>
          <a:endParaRPr lang="es-CO" sz="1200" kern="1200" dirty="0" smtClean="0"/>
        </a:p>
        <a:p>
          <a:pPr lvl="0" algn="ctr" defTabSz="533400">
            <a:lnSpc>
              <a:spcPct val="90000"/>
            </a:lnSpc>
            <a:spcBef>
              <a:spcPct val="0"/>
            </a:spcBef>
            <a:spcAft>
              <a:spcPct val="35000"/>
            </a:spcAft>
          </a:pPr>
          <a:r>
            <a:rPr lang="es-CO" sz="1200" kern="1200" dirty="0" smtClean="0">
              <a:solidFill>
                <a:schemeClr val="accent4">
                  <a:lumMod val="75000"/>
                </a:schemeClr>
              </a:solidFill>
            </a:rPr>
            <a:t>1 a 3 días </a:t>
          </a:r>
          <a:endParaRPr lang="es-CO" sz="1200" kern="1200" dirty="0">
            <a:solidFill>
              <a:schemeClr val="accent4">
                <a:lumMod val="75000"/>
              </a:schemeClr>
            </a:solidFill>
          </a:endParaRPr>
        </a:p>
      </dsp:txBody>
      <dsp:txXfrm>
        <a:off x="6984937" y="232953"/>
        <a:ext cx="1167588" cy="1532226"/>
      </dsp:txXfrm>
    </dsp:sp>
    <dsp:sp modelId="{A04E84E5-7A76-4DA5-A194-D3B037129870}">
      <dsp:nvSpPr>
        <dsp:cNvPr id="0" name=""/>
        <dsp:cNvSpPr/>
      </dsp:nvSpPr>
      <dsp:spPr>
        <a:xfrm>
          <a:off x="8312875" y="845276"/>
          <a:ext cx="262930" cy="30757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s-CO" sz="1000" kern="1200"/>
        </a:p>
      </dsp:txBody>
      <dsp:txXfrm>
        <a:off x="8312875" y="906792"/>
        <a:ext cx="184051" cy="184547"/>
      </dsp:txXfrm>
    </dsp:sp>
    <dsp:sp modelId="{A61A27EB-B2D6-4471-860C-6C2040BE3D17}">
      <dsp:nvSpPr>
        <dsp:cNvPr id="0" name=""/>
        <dsp:cNvSpPr/>
      </dsp:nvSpPr>
      <dsp:spPr>
        <a:xfrm>
          <a:off x="8684946" y="196628"/>
          <a:ext cx="1240238" cy="1604876"/>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CO" sz="1200" kern="1200" dirty="0" smtClean="0"/>
            <a:t>Transferencia Electrónica vía SWIFT</a:t>
          </a:r>
        </a:p>
        <a:p>
          <a:pPr lvl="0" algn="ctr" defTabSz="533400">
            <a:lnSpc>
              <a:spcPct val="90000"/>
            </a:lnSpc>
            <a:spcBef>
              <a:spcPct val="0"/>
            </a:spcBef>
            <a:spcAft>
              <a:spcPct val="35000"/>
            </a:spcAft>
          </a:pPr>
          <a:endParaRPr lang="es-CO" sz="1200" kern="1200" dirty="0" smtClean="0"/>
        </a:p>
        <a:p>
          <a:pPr lvl="0" algn="ctr" defTabSz="533400">
            <a:lnSpc>
              <a:spcPct val="90000"/>
            </a:lnSpc>
            <a:spcBef>
              <a:spcPct val="0"/>
            </a:spcBef>
            <a:spcAft>
              <a:spcPct val="35000"/>
            </a:spcAft>
          </a:pPr>
          <a:endParaRPr lang="es-CO" sz="1200" kern="1200" dirty="0" smtClean="0"/>
        </a:p>
        <a:p>
          <a:pPr lvl="0" algn="ctr" defTabSz="533400">
            <a:lnSpc>
              <a:spcPct val="90000"/>
            </a:lnSpc>
            <a:spcBef>
              <a:spcPct val="0"/>
            </a:spcBef>
            <a:spcAft>
              <a:spcPct val="35000"/>
            </a:spcAft>
          </a:pPr>
          <a:endParaRPr lang="es-CO" sz="1200" kern="1200" dirty="0" smtClean="0"/>
        </a:p>
        <a:p>
          <a:pPr lvl="0" algn="ctr" defTabSz="533400">
            <a:lnSpc>
              <a:spcPct val="90000"/>
            </a:lnSpc>
            <a:spcBef>
              <a:spcPct val="0"/>
            </a:spcBef>
            <a:spcAft>
              <a:spcPct val="35000"/>
            </a:spcAft>
          </a:pPr>
          <a:r>
            <a:rPr lang="es-CO" sz="1200" kern="1200" dirty="0" smtClean="0">
              <a:solidFill>
                <a:schemeClr val="accent4">
                  <a:lumMod val="75000"/>
                </a:schemeClr>
              </a:solidFill>
            </a:rPr>
            <a:t>15 a 60 minutos</a:t>
          </a:r>
          <a:endParaRPr lang="es-CO" sz="1200" kern="1200" dirty="0">
            <a:solidFill>
              <a:schemeClr val="accent4">
                <a:lumMod val="75000"/>
              </a:schemeClr>
            </a:solidFill>
          </a:endParaRPr>
        </a:p>
      </dsp:txBody>
      <dsp:txXfrm>
        <a:off x="8721271" y="232953"/>
        <a:ext cx="1167588" cy="1532226"/>
      </dsp:txXfrm>
    </dsp:sp>
    <dsp:sp modelId="{2B1C8B5E-5C13-423E-BC0F-C1DA817306DC}">
      <dsp:nvSpPr>
        <dsp:cNvPr id="0" name=""/>
        <dsp:cNvSpPr/>
      </dsp:nvSpPr>
      <dsp:spPr>
        <a:xfrm>
          <a:off x="10049209" y="845276"/>
          <a:ext cx="262930" cy="30757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s-CO" sz="1000" kern="1200"/>
        </a:p>
      </dsp:txBody>
      <dsp:txXfrm>
        <a:off x="10049209" y="906792"/>
        <a:ext cx="184051" cy="184547"/>
      </dsp:txXfrm>
    </dsp:sp>
    <dsp:sp modelId="{2CFEEF72-7C10-44ED-A151-B5C84782F40A}">
      <dsp:nvSpPr>
        <dsp:cNvPr id="0" name=""/>
        <dsp:cNvSpPr/>
      </dsp:nvSpPr>
      <dsp:spPr>
        <a:xfrm>
          <a:off x="10421281" y="196628"/>
          <a:ext cx="1240238" cy="1604876"/>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CO" sz="1200" kern="1200" dirty="0" smtClean="0"/>
            <a:t>Formularios Banco Republica - Negociación divisas</a:t>
          </a:r>
        </a:p>
        <a:p>
          <a:pPr lvl="0" algn="ctr" defTabSz="533400">
            <a:lnSpc>
              <a:spcPct val="90000"/>
            </a:lnSpc>
            <a:spcBef>
              <a:spcPct val="0"/>
            </a:spcBef>
            <a:spcAft>
              <a:spcPct val="35000"/>
            </a:spcAft>
          </a:pPr>
          <a:endParaRPr lang="es-CO" sz="1200" kern="1200" dirty="0" smtClean="0"/>
        </a:p>
        <a:p>
          <a:pPr lvl="0" algn="ctr" defTabSz="533400">
            <a:lnSpc>
              <a:spcPct val="90000"/>
            </a:lnSpc>
            <a:spcBef>
              <a:spcPct val="0"/>
            </a:spcBef>
            <a:spcAft>
              <a:spcPct val="35000"/>
            </a:spcAft>
          </a:pPr>
          <a:endParaRPr lang="es-CO" sz="1200" kern="1200" dirty="0" smtClean="0"/>
        </a:p>
        <a:p>
          <a:pPr lvl="0" algn="ctr" defTabSz="533400">
            <a:lnSpc>
              <a:spcPct val="90000"/>
            </a:lnSpc>
            <a:spcBef>
              <a:spcPct val="0"/>
            </a:spcBef>
            <a:spcAft>
              <a:spcPct val="35000"/>
            </a:spcAft>
          </a:pPr>
          <a:r>
            <a:rPr lang="es-CO" sz="1200" kern="1200" dirty="0" smtClean="0">
              <a:solidFill>
                <a:schemeClr val="accent4">
                  <a:lumMod val="75000"/>
                </a:schemeClr>
              </a:solidFill>
            </a:rPr>
            <a:t>1 día </a:t>
          </a:r>
          <a:endParaRPr lang="es-CO" sz="1200" kern="1200" dirty="0">
            <a:solidFill>
              <a:schemeClr val="accent4">
                <a:lumMod val="75000"/>
              </a:schemeClr>
            </a:solidFill>
          </a:endParaRPr>
        </a:p>
      </dsp:txBody>
      <dsp:txXfrm>
        <a:off x="10457606" y="232953"/>
        <a:ext cx="1167588" cy="153222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CO"/>
          </a:p>
        </p:txBody>
      </p:sp>
      <p:sp>
        <p:nvSpPr>
          <p:cNvPr id="4" name="Marcador de fecha 3"/>
          <p:cNvSpPr>
            <a:spLocks noGrp="1"/>
          </p:cNvSpPr>
          <p:nvPr>
            <p:ph type="dt" sz="half" idx="10"/>
          </p:nvPr>
        </p:nvSpPr>
        <p:spPr/>
        <p:txBody>
          <a:bodyPr/>
          <a:lstStyle/>
          <a:p>
            <a:fld id="{1F3CD2BE-7E7A-49D5-82DF-328FDD9239F7}" type="datetimeFigureOut">
              <a:rPr lang="es-CO" smtClean="0"/>
              <a:t>17/02/2016</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948738E2-D794-453C-AA94-B6603DEAACE6}" type="slidenum">
              <a:rPr lang="es-CO" smtClean="0"/>
              <a:t>‹Nº›</a:t>
            </a:fld>
            <a:endParaRPr lang="es-CO"/>
          </a:p>
        </p:txBody>
      </p:sp>
    </p:spTree>
    <p:extLst>
      <p:ext uri="{BB962C8B-B14F-4D97-AF65-F5344CB8AC3E}">
        <p14:creationId xmlns:p14="http://schemas.microsoft.com/office/powerpoint/2010/main" val="38645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10"/>
          </p:nvPr>
        </p:nvSpPr>
        <p:spPr/>
        <p:txBody>
          <a:bodyPr/>
          <a:lstStyle/>
          <a:p>
            <a:fld id="{1F3CD2BE-7E7A-49D5-82DF-328FDD9239F7}" type="datetimeFigureOut">
              <a:rPr lang="es-CO" smtClean="0"/>
              <a:t>17/02/2016</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948738E2-D794-453C-AA94-B6603DEAACE6}" type="slidenum">
              <a:rPr lang="es-CO" smtClean="0"/>
              <a:t>‹Nº›</a:t>
            </a:fld>
            <a:endParaRPr lang="es-CO"/>
          </a:p>
        </p:txBody>
      </p:sp>
    </p:spTree>
    <p:extLst>
      <p:ext uri="{BB962C8B-B14F-4D97-AF65-F5344CB8AC3E}">
        <p14:creationId xmlns:p14="http://schemas.microsoft.com/office/powerpoint/2010/main" val="67357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10"/>
          </p:nvPr>
        </p:nvSpPr>
        <p:spPr/>
        <p:txBody>
          <a:bodyPr/>
          <a:lstStyle/>
          <a:p>
            <a:fld id="{1F3CD2BE-7E7A-49D5-82DF-328FDD9239F7}" type="datetimeFigureOut">
              <a:rPr lang="es-CO" smtClean="0"/>
              <a:t>17/02/2016</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948738E2-D794-453C-AA94-B6603DEAACE6}" type="slidenum">
              <a:rPr lang="es-CO" smtClean="0"/>
              <a:t>‹Nº›</a:t>
            </a:fld>
            <a:endParaRPr lang="es-CO"/>
          </a:p>
        </p:txBody>
      </p:sp>
    </p:spTree>
    <p:extLst>
      <p:ext uri="{BB962C8B-B14F-4D97-AF65-F5344CB8AC3E}">
        <p14:creationId xmlns:p14="http://schemas.microsoft.com/office/powerpoint/2010/main" val="2719429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10"/>
          </p:nvPr>
        </p:nvSpPr>
        <p:spPr/>
        <p:txBody>
          <a:bodyPr/>
          <a:lstStyle/>
          <a:p>
            <a:fld id="{1F3CD2BE-7E7A-49D5-82DF-328FDD9239F7}" type="datetimeFigureOut">
              <a:rPr lang="es-CO" smtClean="0"/>
              <a:t>17/02/2016</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948738E2-D794-453C-AA94-B6603DEAACE6}" type="slidenum">
              <a:rPr lang="es-CO" smtClean="0"/>
              <a:t>‹Nº›</a:t>
            </a:fld>
            <a:endParaRPr lang="es-CO"/>
          </a:p>
        </p:txBody>
      </p:sp>
    </p:spTree>
    <p:extLst>
      <p:ext uri="{BB962C8B-B14F-4D97-AF65-F5344CB8AC3E}">
        <p14:creationId xmlns:p14="http://schemas.microsoft.com/office/powerpoint/2010/main" val="283922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1F3CD2BE-7E7A-49D5-82DF-328FDD9239F7}" type="datetimeFigureOut">
              <a:rPr lang="es-CO" smtClean="0"/>
              <a:t>17/02/2016</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948738E2-D794-453C-AA94-B6603DEAACE6}" type="slidenum">
              <a:rPr lang="es-CO" smtClean="0"/>
              <a:t>‹Nº›</a:t>
            </a:fld>
            <a:endParaRPr lang="es-CO"/>
          </a:p>
        </p:txBody>
      </p:sp>
    </p:spTree>
    <p:extLst>
      <p:ext uri="{BB962C8B-B14F-4D97-AF65-F5344CB8AC3E}">
        <p14:creationId xmlns:p14="http://schemas.microsoft.com/office/powerpoint/2010/main" val="3104386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Marcador de fecha 4"/>
          <p:cNvSpPr>
            <a:spLocks noGrp="1"/>
          </p:cNvSpPr>
          <p:nvPr>
            <p:ph type="dt" sz="half" idx="10"/>
          </p:nvPr>
        </p:nvSpPr>
        <p:spPr/>
        <p:txBody>
          <a:bodyPr/>
          <a:lstStyle/>
          <a:p>
            <a:fld id="{1F3CD2BE-7E7A-49D5-82DF-328FDD9239F7}" type="datetimeFigureOut">
              <a:rPr lang="es-CO" smtClean="0"/>
              <a:t>17/02/2016</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948738E2-D794-453C-AA94-B6603DEAACE6}" type="slidenum">
              <a:rPr lang="es-CO" smtClean="0"/>
              <a:t>‹Nº›</a:t>
            </a:fld>
            <a:endParaRPr lang="es-CO"/>
          </a:p>
        </p:txBody>
      </p:sp>
    </p:spTree>
    <p:extLst>
      <p:ext uri="{BB962C8B-B14F-4D97-AF65-F5344CB8AC3E}">
        <p14:creationId xmlns:p14="http://schemas.microsoft.com/office/powerpoint/2010/main" val="3840541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7" name="Marcador de fecha 6"/>
          <p:cNvSpPr>
            <a:spLocks noGrp="1"/>
          </p:cNvSpPr>
          <p:nvPr>
            <p:ph type="dt" sz="half" idx="10"/>
          </p:nvPr>
        </p:nvSpPr>
        <p:spPr/>
        <p:txBody>
          <a:bodyPr/>
          <a:lstStyle/>
          <a:p>
            <a:fld id="{1F3CD2BE-7E7A-49D5-82DF-328FDD9239F7}" type="datetimeFigureOut">
              <a:rPr lang="es-CO" smtClean="0"/>
              <a:t>17/02/2016</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948738E2-D794-453C-AA94-B6603DEAACE6}" type="slidenum">
              <a:rPr lang="es-CO" smtClean="0"/>
              <a:t>‹Nº›</a:t>
            </a:fld>
            <a:endParaRPr lang="es-CO"/>
          </a:p>
        </p:txBody>
      </p:sp>
    </p:spTree>
    <p:extLst>
      <p:ext uri="{BB962C8B-B14F-4D97-AF65-F5344CB8AC3E}">
        <p14:creationId xmlns:p14="http://schemas.microsoft.com/office/powerpoint/2010/main" val="651760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fecha 2"/>
          <p:cNvSpPr>
            <a:spLocks noGrp="1"/>
          </p:cNvSpPr>
          <p:nvPr>
            <p:ph type="dt" sz="half" idx="10"/>
          </p:nvPr>
        </p:nvSpPr>
        <p:spPr/>
        <p:txBody>
          <a:bodyPr/>
          <a:lstStyle/>
          <a:p>
            <a:fld id="{1F3CD2BE-7E7A-49D5-82DF-328FDD9239F7}" type="datetimeFigureOut">
              <a:rPr lang="es-CO" smtClean="0"/>
              <a:t>17/02/2016</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948738E2-D794-453C-AA94-B6603DEAACE6}" type="slidenum">
              <a:rPr lang="es-CO" smtClean="0"/>
              <a:t>‹Nº›</a:t>
            </a:fld>
            <a:endParaRPr lang="es-CO"/>
          </a:p>
        </p:txBody>
      </p:sp>
    </p:spTree>
    <p:extLst>
      <p:ext uri="{BB962C8B-B14F-4D97-AF65-F5344CB8AC3E}">
        <p14:creationId xmlns:p14="http://schemas.microsoft.com/office/powerpoint/2010/main" val="4156688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F3CD2BE-7E7A-49D5-82DF-328FDD9239F7}" type="datetimeFigureOut">
              <a:rPr lang="es-CO" smtClean="0"/>
              <a:t>17/02/2016</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948738E2-D794-453C-AA94-B6603DEAACE6}" type="slidenum">
              <a:rPr lang="es-CO" smtClean="0"/>
              <a:t>‹Nº›</a:t>
            </a:fld>
            <a:endParaRPr lang="es-CO"/>
          </a:p>
        </p:txBody>
      </p:sp>
    </p:spTree>
    <p:extLst>
      <p:ext uri="{BB962C8B-B14F-4D97-AF65-F5344CB8AC3E}">
        <p14:creationId xmlns:p14="http://schemas.microsoft.com/office/powerpoint/2010/main" val="291018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F3CD2BE-7E7A-49D5-82DF-328FDD9239F7}" type="datetimeFigureOut">
              <a:rPr lang="es-CO" smtClean="0"/>
              <a:t>17/02/2016</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948738E2-D794-453C-AA94-B6603DEAACE6}" type="slidenum">
              <a:rPr lang="es-CO" smtClean="0"/>
              <a:t>‹Nº›</a:t>
            </a:fld>
            <a:endParaRPr lang="es-CO"/>
          </a:p>
        </p:txBody>
      </p:sp>
    </p:spTree>
    <p:extLst>
      <p:ext uri="{BB962C8B-B14F-4D97-AF65-F5344CB8AC3E}">
        <p14:creationId xmlns:p14="http://schemas.microsoft.com/office/powerpoint/2010/main" val="2578101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1F3CD2BE-7E7A-49D5-82DF-328FDD9239F7}" type="datetimeFigureOut">
              <a:rPr lang="es-CO" smtClean="0"/>
              <a:t>17/02/2016</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948738E2-D794-453C-AA94-B6603DEAACE6}" type="slidenum">
              <a:rPr lang="es-CO" smtClean="0"/>
              <a:t>‹Nº›</a:t>
            </a:fld>
            <a:endParaRPr lang="es-CO"/>
          </a:p>
        </p:txBody>
      </p:sp>
    </p:spTree>
    <p:extLst>
      <p:ext uri="{BB962C8B-B14F-4D97-AF65-F5344CB8AC3E}">
        <p14:creationId xmlns:p14="http://schemas.microsoft.com/office/powerpoint/2010/main" val="260778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CD2BE-7E7A-49D5-82DF-328FDD9239F7}" type="datetimeFigureOut">
              <a:rPr lang="es-CO" smtClean="0"/>
              <a:t>17/02/2016</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8738E2-D794-453C-AA94-B6603DEAACE6}" type="slidenum">
              <a:rPr lang="es-CO" smtClean="0"/>
              <a:t>‹Nº›</a:t>
            </a:fld>
            <a:endParaRPr lang="es-CO"/>
          </a:p>
        </p:txBody>
      </p:sp>
    </p:spTree>
    <p:extLst>
      <p:ext uri="{BB962C8B-B14F-4D97-AF65-F5344CB8AC3E}">
        <p14:creationId xmlns:p14="http://schemas.microsoft.com/office/powerpoint/2010/main" val="24816350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9.png"/><Relationship Id="rId4" Type="http://schemas.openxmlformats.org/officeDocument/2006/relationships/image" Target="../media/image3.png"/><Relationship Id="rId9" Type="http://schemas.microsoft.com/office/2007/relationships/diagramDrawing" Target="../diagrams/drawing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5.jpe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diagramColors" Target="../diagrams/colors4.xml"/><Relationship Id="rId3" Type="http://schemas.openxmlformats.org/officeDocument/2006/relationships/image" Target="../media/image2.png"/><Relationship Id="rId7" Type="http://schemas.openxmlformats.org/officeDocument/2006/relationships/image" Target="../media/image28.png"/><Relationship Id="rId12" Type="http://schemas.openxmlformats.org/officeDocument/2006/relationships/diagramQuickStyle" Target="../diagrams/quickStyle4.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diagramLayout" Target="../diagrams/layout4.xml"/><Relationship Id="rId5" Type="http://schemas.openxmlformats.org/officeDocument/2006/relationships/image" Target="../media/image26.png"/><Relationship Id="rId10" Type="http://schemas.openxmlformats.org/officeDocument/2006/relationships/diagramData" Target="../diagrams/data4.xml"/><Relationship Id="rId4" Type="http://schemas.openxmlformats.org/officeDocument/2006/relationships/image" Target="../media/image3.png"/><Relationship Id="rId9" Type="http://schemas.openxmlformats.org/officeDocument/2006/relationships/image" Target="../media/image30.png"/><Relationship Id="rId14" Type="http://schemas.microsoft.com/office/2007/relationships/diagramDrawing" Target="../diagrams/drawing4.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image" Target="../media/image34.png"/><Relationship Id="rId18" Type="http://schemas.openxmlformats.org/officeDocument/2006/relationships/image" Target="../media/image38.png"/><Relationship Id="rId26" Type="http://schemas.openxmlformats.org/officeDocument/2006/relationships/image" Target="../media/image41.png"/><Relationship Id="rId3" Type="http://schemas.openxmlformats.org/officeDocument/2006/relationships/image" Target="../media/image2.png"/><Relationship Id="rId21" Type="http://schemas.openxmlformats.org/officeDocument/2006/relationships/diagramLayout" Target="../diagrams/layout6.xml"/><Relationship Id="rId7" Type="http://schemas.openxmlformats.org/officeDocument/2006/relationships/diagramQuickStyle" Target="../diagrams/quickStyle5.xml"/><Relationship Id="rId12" Type="http://schemas.openxmlformats.org/officeDocument/2006/relationships/image" Target="../media/image33.png"/><Relationship Id="rId17" Type="http://schemas.openxmlformats.org/officeDocument/2006/relationships/image" Target="../media/image37.png"/><Relationship Id="rId25" Type="http://schemas.openxmlformats.org/officeDocument/2006/relationships/image" Target="../media/image40.png"/><Relationship Id="rId2" Type="http://schemas.openxmlformats.org/officeDocument/2006/relationships/image" Target="../media/image1.png"/><Relationship Id="rId16" Type="http://schemas.openxmlformats.org/officeDocument/2006/relationships/image" Target="../media/image26.png"/><Relationship Id="rId20" Type="http://schemas.openxmlformats.org/officeDocument/2006/relationships/diagramData" Target="../diagrams/data6.xml"/><Relationship Id="rId29"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diagramLayout" Target="../diagrams/layout5.xml"/><Relationship Id="rId11" Type="http://schemas.openxmlformats.org/officeDocument/2006/relationships/image" Target="../media/image32.png"/><Relationship Id="rId24" Type="http://schemas.microsoft.com/office/2007/relationships/diagramDrawing" Target="../diagrams/drawing6.xml"/><Relationship Id="rId5" Type="http://schemas.openxmlformats.org/officeDocument/2006/relationships/diagramData" Target="../diagrams/data5.xml"/><Relationship Id="rId15" Type="http://schemas.openxmlformats.org/officeDocument/2006/relationships/image" Target="../media/image36.png"/><Relationship Id="rId23" Type="http://schemas.openxmlformats.org/officeDocument/2006/relationships/diagramColors" Target="../diagrams/colors6.xml"/><Relationship Id="rId28" Type="http://schemas.openxmlformats.org/officeDocument/2006/relationships/image" Target="../media/image43.jpeg"/><Relationship Id="rId10" Type="http://schemas.openxmlformats.org/officeDocument/2006/relationships/image" Target="../media/image31.png"/><Relationship Id="rId19" Type="http://schemas.openxmlformats.org/officeDocument/2006/relationships/image" Target="../media/image39.jpeg"/><Relationship Id="rId4" Type="http://schemas.openxmlformats.org/officeDocument/2006/relationships/image" Target="../media/image3.png"/><Relationship Id="rId9" Type="http://schemas.microsoft.com/office/2007/relationships/diagramDrawing" Target="../diagrams/drawing5.xml"/><Relationship Id="rId14" Type="http://schemas.openxmlformats.org/officeDocument/2006/relationships/image" Target="../media/image35.png"/><Relationship Id="rId22" Type="http://schemas.openxmlformats.org/officeDocument/2006/relationships/diagramQuickStyle" Target="../diagrams/quickStyle6.xml"/><Relationship Id="rId27" Type="http://schemas.openxmlformats.org/officeDocument/2006/relationships/image" Target="../media/image42.png"/><Relationship Id="rId30"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chart" Target="../charts/chart3.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emf"/><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287303" y="1453774"/>
            <a:ext cx="5146664" cy="2729969"/>
          </a:xfrm>
          <a:prstGeom prst="rect">
            <a:avLst/>
          </a:prstGeom>
        </p:spPr>
      </p:pic>
      <p:pic>
        <p:nvPicPr>
          <p:cNvPr id="6" name="Imagen 5"/>
          <p:cNvPicPr>
            <a:picLocks noChangeAspect="1"/>
          </p:cNvPicPr>
          <p:nvPr/>
        </p:nvPicPr>
        <p:blipFill>
          <a:blip r:embed="rId3"/>
          <a:stretch>
            <a:fillRect/>
          </a:stretch>
        </p:blipFill>
        <p:spPr>
          <a:xfrm>
            <a:off x="3429887" y="4183743"/>
            <a:ext cx="4967669" cy="850836"/>
          </a:xfrm>
          <a:prstGeom prst="rect">
            <a:avLst/>
          </a:prstGeom>
        </p:spPr>
      </p:pic>
      <p:pic>
        <p:nvPicPr>
          <p:cNvPr id="7" name="Imagen 6"/>
          <p:cNvPicPr>
            <a:picLocks noChangeAspect="1"/>
          </p:cNvPicPr>
          <p:nvPr/>
        </p:nvPicPr>
        <p:blipFill>
          <a:blip r:embed="rId4"/>
          <a:stretch>
            <a:fillRect/>
          </a:stretch>
        </p:blipFill>
        <p:spPr>
          <a:xfrm rot="16200000">
            <a:off x="5854065" y="2716997"/>
            <a:ext cx="119316" cy="4967669"/>
          </a:xfrm>
          <a:prstGeom prst="rect">
            <a:avLst/>
          </a:prstGeom>
        </p:spPr>
      </p:pic>
    </p:spTree>
    <p:extLst>
      <p:ext uri="{BB962C8B-B14F-4D97-AF65-F5344CB8AC3E}">
        <p14:creationId xmlns:p14="http://schemas.microsoft.com/office/powerpoint/2010/main" val="16491973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5905" y="187873"/>
            <a:ext cx="1903495" cy="1009680"/>
          </a:xfrm>
          <a:prstGeom prst="rect">
            <a:avLst/>
          </a:prstGeom>
        </p:spPr>
      </p:pic>
      <p:pic>
        <p:nvPicPr>
          <p:cNvPr id="6" name="Imagen 5"/>
          <p:cNvPicPr>
            <a:picLocks noChangeAspect="1"/>
          </p:cNvPicPr>
          <p:nvPr/>
        </p:nvPicPr>
        <p:blipFill>
          <a:blip r:embed="rId3"/>
          <a:stretch>
            <a:fillRect/>
          </a:stretch>
        </p:blipFill>
        <p:spPr>
          <a:xfrm>
            <a:off x="300581" y="1247689"/>
            <a:ext cx="1854250" cy="317586"/>
          </a:xfrm>
          <a:prstGeom prst="rect">
            <a:avLst/>
          </a:prstGeom>
        </p:spPr>
      </p:pic>
      <p:pic>
        <p:nvPicPr>
          <p:cNvPr id="7" name="Imagen 6"/>
          <p:cNvPicPr>
            <a:picLocks noChangeAspect="1"/>
          </p:cNvPicPr>
          <p:nvPr/>
        </p:nvPicPr>
        <p:blipFill>
          <a:blip r:embed="rId4"/>
          <a:stretch>
            <a:fillRect/>
          </a:stretch>
        </p:blipFill>
        <p:spPr>
          <a:xfrm rot="16200000" flipH="1">
            <a:off x="6014414" y="680414"/>
            <a:ext cx="163172" cy="12191999"/>
          </a:xfrm>
          <a:prstGeom prst="rect">
            <a:avLst/>
          </a:prstGeom>
        </p:spPr>
      </p:pic>
      <p:sp>
        <p:nvSpPr>
          <p:cNvPr id="2" name="Rectángulo 1"/>
          <p:cNvSpPr/>
          <p:nvPr/>
        </p:nvSpPr>
        <p:spPr>
          <a:xfrm>
            <a:off x="6896100" y="0"/>
            <a:ext cx="5295899" cy="9525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latin typeface="Arial" panose="020B0604020202020204" pitchFamily="34" charset="0"/>
                <a:cs typeface="Arial" panose="020B0604020202020204" pitchFamily="34" charset="0"/>
              </a:rPr>
              <a:t>Equipo de Trabajo</a:t>
            </a:r>
            <a:endParaRPr lang="es-CO" sz="2800" dirty="0">
              <a:latin typeface="Arial" panose="020B0604020202020204" pitchFamily="34" charset="0"/>
              <a:cs typeface="Arial" panose="020B0604020202020204" pitchFamily="34" charset="0"/>
            </a:endParaRPr>
          </a:p>
        </p:txBody>
      </p:sp>
      <p:sp>
        <p:nvSpPr>
          <p:cNvPr id="3" name="Rectángulo 2"/>
          <p:cNvSpPr/>
          <p:nvPr/>
        </p:nvSpPr>
        <p:spPr>
          <a:xfrm>
            <a:off x="11414996" y="5778777"/>
            <a:ext cx="704039" cy="400110"/>
          </a:xfrm>
          <a:prstGeom prst="rect">
            <a:avLst/>
          </a:prstGeom>
        </p:spPr>
        <p:txBody>
          <a:bodyPr wrap="none">
            <a:spAutoFit/>
          </a:bodyPr>
          <a:lstStyle/>
          <a:p>
            <a:pPr algn="ctr"/>
            <a:r>
              <a:rPr lang="es-CO" sz="2000" b="1" dirty="0" smtClean="0">
                <a:solidFill>
                  <a:schemeClr val="bg1"/>
                </a:solidFill>
              </a:rPr>
              <a:t>2014</a:t>
            </a:r>
            <a:endParaRPr lang="es-CO" sz="2000" b="1" dirty="0">
              <a:solidFill>
                <a:schemeClr val="bg1"/>
              </a:solidFill>
            </a:endParaRPr>
          </a:p>
        </p:txBody>
      </p:sp>
      <p:sp>
        <p:nvSpPr>
          <p:cNvPr id="10" name="9 Rectángulo"/>
          <p:cNvSpPr/>
          <p:nvPr/>
        </p:nvSpPr>
        <p:spPr>
          <a:xfrm>
            <a:off x="7405088" y="2134239"/>
            <a:ext cx="3796312" cy="3647152"/>
          </a:xfrm>
          <a:prstGeom prst="rect">
            <a:avLst/>
          </a:prstGeom>
        </p:spPr>
        <p:txBody>
          <a:bodyPr wrap="square">
            <a:spAutoFit/>
          </a:bodyPr>
          <a:lstStyle/>
          <a:p>
            <a:pPr algn="ctr"/>
            <a:r>
              <a:rPr lang="es-CO" sz="1600" b="1" dirty="0" smtClean="0">
                <a:solidFill>
                  <a:schemeClr val="bg1">
                    <a:lumMod val="50000"/>
                  </a:schemeClr>
                </a:solidFill>
              </a:rPr>
              <a:t>FLOR ALBA VALENCIA PULGARIN</a:t>
            </a:r>
          </a:p>
          <a:p>
            <a:pPr algn="ctr">
              <a:spcAft>
                <a:spcPts val="600"/>
              </a:spcAft>
            </a:pPr>
            <a:r>
              <a:rPr lang="es-CO" sz="1400" b="1" dirty="0" smtClean="0">
                <a:solidFill>
                  <a:schemeClr val="accent4">
                    <a:lumMod val="75000"/>
                  </a:schemeClr>
                </a:solidFill>
              </a:rPr>
              <a:t>Directora Financiera</a:t>
            </a:r>
          </a:p>
          <a:p>
            <a:pPr algn="just"/>
            <a:r>
              <a:rPr lang="es-CO" sz="1400" dirty="0" smtClean="0"/>
              <a:t>Contadora </a:t>
            </a:r>
            <a:r>
              <a:rPr lang="es-CO" sz="1400" dirty="0"/>
              <a:t>Pública especializada en Normas Internacionales en Información Financiera NIIF de la Universidad </a:t>
            </a:r>
            <a:r>
              <a:rPr lang="es-CO" sz="1400" dirty="0" smtClean="0"/>
              <a:t>EAFIT, diplomados </a:t>
            </a:r>
            <a:r>
              <a:rPr lang="es-CO" sz="1400" dirty="0"/>
              <a:t>en Proyectos, Derecho Minero Ambiental y Tributaria Internacional con énfasis en NIIF</a:t>
            </a:r>
            <a:r>
              <a:rPr lang="es-CO" sz="1400" dirty="0" smtClean="0"/>
              <a:t>. Cuenta con una experiencia </a:t>
            </a:r>
            <a:r>
              <a:rPr lang="es-CO" sz="1400" dirty="0"/>
              <a:t>profesional de más de 20 años en el área contable, tributaria y financiera de empresas del sector solidario, público y </a:t>
            </a:r>
            <a:r>
              <a:rPr lang="es-CO" sz="1400" dirty="0" smtClean="0"/>
              <a:t>minero. </a:t>
            </a:r>
            <a:r>
              <a:rPr lang="es-CO" sz="1400" dirty="0"/>
              <a:t>Se ha desempeñado </a:t>
            </a:r>
            <a:r>
              <a:rPr lang="es-CO" sz="1400" dirty="0" smtClean="0"/>
              <a:t>como: </a:t>
            </a:r>
            <a:r>
              <a:rPr lang="es-CO" sz="1400" dirty="0"/>
              <a:t>Revisora Fiscal en empresas </a:t>
            </a:r>
            <a:r>
              <a:rPr lang="es-CO" sz="1400" dirty="0" smtClean="0"/>
              <a:t>mineras y en el sector cooperativo</a:t>
            </a:r>
            <a:r>
              <a:rPr lang="es-CO" sz="1400" dirty="0"/>
              <a:t>. </a:t>
            </a:r>
            <a:r>
              <a:rPr lang="es-CO" sz="1400" dirty="0" smtClean="0"/>
              <a:t>Trabajó con la Secretaría </a:t>
            </a:r>
            <a:r>
              <a:rPr lang="es-CO" sz="1400" dirty="0"/>
              <a:t>de Minas </a:t>
            </a:r>
            <a:r>
              <a:rPr lang="es-CO" sz="1400" dirty="0" smtClean="0"/>
              <a:t>- Gobernación </a:t>
            </a:r>
            <a:r>
              <a:rPr lang="es-CO" sz="1400" dirty="0"/>
              <a:t>de Antioquia en Proyectos de Asistencia Técnica a la pequeña minería en 144 minas a nivel </a:t>
            </a:r>
            <a:r>
              <a:rPr lang="es-CO" sz="1400" dirty="0" smtClean="0"/>
              <a:t>departamental. Empresaria </a:t>
            </a:r>
            <a:r>
              <a:rPr lang="es-CO" sz="1400" dirty="0"/>
              <a:t>independiente minera.</a:t>
            </a:r>
          </a:p>
        </p:txBody>
      </p:sp>
      <p:sp>
        <p:nvSpPr>
          <p:cNvPr id="11" name="10 Rectángulo"/>
          <p:cNvSpPr/>
          <p:nvPr/>
        </p:nvSpPr>
        <p:spPr>
          <a:xfrm>
            <a:off x="3818965" y="2134239"/>
            <a:ext cx="3372527" cy="3647152"/>
          </a:xfrm>
          <a:prstGeom prst="rect">
            <a:avLst/>
          </a:prstGeom>
        </p:spPr>
        <p:txBody>
          <a:bodyPr wrap="square">
            <a:spAutoFit/>
          </a:bodyPr>
          <a:lstStyle/>
          <a:p>
            <a:pPr algn="ctr"/>
            <a:r>
              <a:rPr lang="es-CO" sz="1600" b="1" dirty="0">
                <a:solidFill>
                  <a:schemeClr val="bg1">
                    <a:lumMod val="50000"/>
                  </a:schemeClr>
                </a:solidFill>
              </a:rPr>
              <a:t>ELIAS ALBEIRO MARIN </a:t>
            </a:r>
            <a:r>
              <a:rPr lang="es-CO" sz="1600" b="1" dirty="0" smtClean="0">
                <a:solidFill>
                  <a:schemeClr val="bg1">
                    <a:lumMod val="50000"/>
                  </a:schemeClr>
                </a:solidFill>
              </a:rPr>
              <a:t>CORONADO</a:t>
            </a:r>
          </a:p>
          <a:p>
            <a:pPr algn="ctr">
              <a:spcAft>
                <a:spcPts val="600"/>
              </a:spcAft>
            </a:pPr>
            <a:r>
              <a:rPr lang="es-CO" sz="1400" b="1" dirty="0" smtClean="0">
                <a:solidFill>
                  <a:schemeClr val="accent4">
                    <a:lumMod val="75000"/>
                  </a:schemeClr>
                </a:solidFill>
              </a:rPr>
              <a:t>Revisor Fiscal</a:t>
            </a:r>
            <a:endParaRPr lang="es-CO" sz="1400" b="1" dirty="0">
              <a:solidFill>
                <a:schemeClr val="accent4">
                  <a:lumMod val="75000"/>
                </a:schemeClr>
              </a:solidFill>
            </a:endParaRPr>
          </a:p>
          <a:p>
            <a:pPr algn="just"/>
            <a:r>
              <a:rPr lang="es-CO" sz="1400" dirty="0"/>
              <a:t>Contador </a:t>
            </a:r>
            <a:r>
              <a:rPr lang="es-CO" sz="1400" dirty="0" smtClean="0"/>
              <a:t>Público egresado de la Universidad del Zulia de Venezuela y homologado por la Junta Central de Contadores Públicos de Colombia, </a:t>
            </a:r>
            <a:r>
              <a:rPr lang="es-CO" sz="1400" dirty="0"/>
              <a:t>especializado en Impuestos y Normas Internacionales de Contabilidad NIC; </a:t>
            </a:r>
            <a:r>
              <a:rPr lang="es-CO" sz="1400" dirty="0" smtClean="0"/>
              <a:t>cuenta con una experiencia profesional de más </a:t>
            </a:r>
            <a:r>
              <a:rPr lang="es-CO" sz="1400" dirty="0"/>
              <a:t>de 18 años </a:t>
            </a:r>
            <a:r>
              <a:rPr lang="es-CO" sz="1400" dirty="0" smtClean="0"/>
              <a:t>desarrollando su actividad a  nivel internacional en países como Venezuela</a:t>
            </a:r>
            <a:r>
              <a:rPr lang="es-CO" sz="1400" dirty="0"/>
              <a:t> </a:t>
            </a:r>
            <a:r>
              <a:rPr lang="es-CO" sz="1400" dirty="0" smtClean="0"/>
              <a:t>y Canadá. Ha desarrollado sólidos </a:t>
            </a:r>
            <a:r>
              <a:rPr lang="es-CO" sz="1400" dirty="0"/>
              <a:t>conocimientos en las áreas de Contabilidad, </a:t>
            </a:r>
            <a:r>
              <a:rPr lang="es-CO" sz="1400" dirty="0" smtClean="0"/>
              <a:t>Administración, </a:t>
            </a:r>
            <a:r>
              <a:rPr lang="es-CO" sz="1400" dirty="0"/>
              <a:t>Impuestos, sistemas de información, orden jurídico </a:t>
            </a:r>
            <a:r>
              <a:rPr lang="es-CO" sz="1400" dirty="0" smtClean="0"/>
              <a:t>legal y </a:t>
            </a:r>
            <a:r>
              <a:rPr lang="es-CO" sz="1400" dirty="0"/>
              <a:t>procesos </a:t>
            </a:r>
            <a:r>
              <a:rPr lang="es-CO" sz="1400" dirty="0" smtClean="0"/>
              <a:t>administrativos.</a:t>
            </a:r>
            <a:endParaRPr lang="es-CO" sz="1400" dirty="0"/>
          </a:p>
        </p:txBody>
      </p:sp>
      <p:sp>
        <p:nvSpPr>
          <p:cNvPr id="13" name="9 Rectángulo"/>
          <p:cNvSpPr/>
          <p:nvPr/>
        </p:nvSpPr>
        <p:spPr>
          <a:xfrm>
            <a:off x="300581" y="2134239"/>
            <a:ext cx="3364523" cy="4078039"/>
          </a:xfrm>
          <a:prstGeom prst="rect">
            <a:avLst/>
          </a:prstGeom>
        </p:spPr>
        <p:txBody>
          <a:bodyPr wrap="square">
            <a:spAutoFit/>
          </a:bodyPr>
          <a:lstStyle/>
          <a:p>
            <a:pPr algn="ctr"/>
            <a:r>
              <a:rPr lang="es-CO" sz="1600" b="1" dirty="0" smtClean="0">
                <a:solidFill>
                  <a:schemeClr val="bg1">
                    <a:lumMod val="50000"/>
                  </a:schemeClr>
                </a:solidFill>
              </a:rPr>
              <a:t>EDISON LUNA GUZMAN</a:t>
            </a:r>
          </a:p>
          <a:p>
            <a:pPr algn="ctr">
              <a:spcAft>
                <a:spcPts val="600"/>
              </a:spcAft>
            </a:pPr>
            <a:r>
              <a:rPr lang="es-CO" sz="1400" b="1" dirty="0" smtClean="0">
                <a:solidFill>
                  <a:schemeClr val="accent4">
                    <a:lumMod val="75000"/>
                  </a:schemeClr>
                </a:solidFill>
              </a:rPr>
              <a:t>Socio Fundador, Director Negocios Estratégicos</a:t>
            </a:r>
            <a:endParaRPr lang="es-CO" sz="1400" b="1" dirty="0">
              <a:solidFill>
                <a:schemeClr val="accent4">
                  <a:lumMod val="75000"/>
                </a:schemeClr>
              </a:solidFill>
            </a:endParaRPr>
          </a:p>
          <a:p>
            <a:pPr algn="just"/>
            <a:r>
              <a:rPr lang="es-CO" sz="1400" dirty="0" smtClean="0"/>
              <a:t>Profesional en Finanzas y Negocios Internacionales con Diplomado en Distribución Física Internacional; especializado en: Mercadeo y Publicidad, </a:t>
            </a:r>
            <a:r>
              <a:rPr lang="es-CO" sz="1400" dirty="0"/>
              <a:t>E</a:t>
            </a:r>
            <a:r>
              <a:rPr lang="es-CO" sz="1400" dirty="0" smtClean="0"/>
              <a:t>structuración, desarrollo y ejecución de proyectos; cuenta con una experiencia de 15 años en: </a:t>
            </a:r>
            <a:r>
              <a:rPr lang="es-CO" sz="1400" dirty="0"/>
              <a:t>L</a:t>
            </a:r>
            <a:r>
              <a:rPr lang="es-CO" sz="1400" dirty="0" smtClean="0"/>
              <a:t>a reducción de costos e integración de la cadena de abastecimiento, Operaciones logísticas </a:t>
            </a:r>
            <a:r>
              <a:rPr lang="es-CO" sz="1400" dirty="0" err="1" smtClean="0"/>
              <a:t>Door</a:t>
            </a:r>
            <a:r>
              <a:rPr lang="es-CO" sz="1400" dirty="0" smtClean="0"/>
              <a:t> to </a:t>
            </a:r>
            <a:r>
              <a:rPr lang="es-CO" sz="1400" dirty="0" err="1" smtClean="0"/>
              <a:t>Door</a:t>
            </a:r>
            <a:r>
              <a:rPr lang="es-CO" sz="1400" dirty="0" smtClean="0"/>
              <a:t>, Zonas Francas colombianas, Negociaciones Internacionales, Distribución Industrial de Combustibles Líquidos Derivados del Petróleo, con amplios conocimientos y experiencia en el direccionamiento estratégico de empresas. </a:t>
            </a:r>
            <a:endParaRPr lang="es-CO" sz="1400" dirty="0"/>
          </a:p>
        </p:txBody>
      </p:sp>
    </p:spTree>
    <p:extLst>
      <p:ext uri="{BB962C8B-B14F-4D97-AF65-F5344CB8AC3E}">
        <p14:creationId xmlns:p14="http://schemas.microsoft.com/office/powerpoint/2010/main" val="27008724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5905" y="187873"/>
            <a:ext cx="1903495" cy="1009680"/>
          </a:xfrm>
          <a:prstGeom prst="rect">
            <a:avLst/>
          </a:prstGeom>
        </p:spPr>
      </p:pic>
      <p:pic>
        <p:nvPicPr>
          <p:cNvPr id="6" name="Imagen 5"/>
          <p:cNvPicPr>
            <a:picLocks noChangeAspect="1"/>
          </p:cNvPicPr>
          <p:nvPr/>
        </p:nvPicPr>
        <p:blipFill>
          <a:blip r:embed="rId3"/>
          <a:stretch>
            <a:fillRect/>
          </a:stretch>
        </p:blipFill>
        <p:spPr>
          <a:xfrm>
            <a:off x="300581" y="1247689"/>
            <a:ext cx="1854250" cy="317586"/>
          </a:xfrm>
          <a:prstGeom prst="rect">
            <a:avLst/>
          </a:prstGeom>
        </p:spPr>
      </p:pic>
      <p:pic>
        <p:nvPicPr>
          <p:cNvPr id="7" name="Imagen 6"/>
          <p:cNvPicPr>
            <a:picLocks noChangeAspect="1"/>
          </p:cNvPicPr>
          <p:nvPr/>
        </p:nvPicPr>
        <p:blipFill>
          <a:blip r:embed="rId4"/>
          <a:stretch>
            <a:fillRect/>
          </a:stretch>
        </p:blipFill>
        <p:spPr>
          <a:xfrm rot="16200000" flipH="1">
            <a:off x="6014414" y="680414"/>
            <a:ext cx="163172" cy="12191999"/>
          </a:xfrm>
          <a:prstGeom prst="rect">
            <a:avLst/>
          </a:prstGeom>
        </p:spPr>
      </p:pic>
      <p:sp>
        <p:nvSpPr>
          <p:cNvPr id="2" name="Rectángulo 1"/>
          <p:cNvSpPr/>
          <p:nvPr/>
        </p:nvSpPr>
        <p:spPr>
          <a:xfrm>
            <a:off x="6896100" y="0"/>
            <a:ext cx="5295899" cy="9525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latin typeface="Arial" panose="020B0604020202020204" pitchFamily="34" charset="0"/>
                <a:cs typeface="Arial" panose="020B0604020202020204" pitchFamily="34" charset="0"/>
              </a:rPr>
              <a:t>Equipo de trabajo</a:t>
            </a:r>
            <a:endParaRPr lang="es-CO" sz="2800" dirty="0">
              <a:latin typeface="Arial" panose="020B0604020202020204" pitchFamily="34" charset="0"/>
              <a:cs typeface="Arial" panose="020B0604020202020204" pitchFamily="34" charset="0"/>
            </a:endParaRPr>
          </a:p>
        </p:txBody>
      </p:sp>
      <p:sp>
        <p:nvSpPr>
          <p:cNvPr id="10" name="9 Rectángulo"/>
          <p:cNvSpPr/>
          <p:nvPr/>
        </p:nvSpPr>
        <p:spPr>
          <a:xfrm>
            <a:off x="6225990" y="2356454"/>
            <a:ext cx="3926539" cy="3431709"/>
          </a:xfrm>
          <a:prstGeom prst="rect">
            <a:avLst/>
          </a:prstGeom>
        </p:spPr>
        <p:txBody>
          <a:bodyPr wrap="square">
            <a:spAutoFit/>
          </a:bodyPr>
          <a:lstStyle/>
          <a:p>
            <a:pPr algn="ctr"/>
            <a:r>
              <a:rPr lang="es-CO" sz="1600" b="1" dirty="0">
                <a:solidFill>
                  <a:schemeClr val="bg1">
                    <a:lumMod val="50000"/>
                  </a:schemeClr>
                </a:solidFill>
              </a:rPr>
              <a:t>SANDRA PATRICIA RAMIREZ </a:t>
            </a:r>
            <a:r>
              <a:rPr lang="es-CO" sz="1600" b="1" dirty="0" smtClean="0">
                <a:solidFill>
                  <a:schemeClr val="bg1">
                    <a:lumMod val="50000"/>
                  </a:schemeClr>
                </a:solidFill>
              </a:rPr>
              <a:t>SUAREZ</a:t>
            </a:r>
          </a:p>
          <a:p>
            <a:pPr algn="ctr">
              <a:spcAft>
                <a:spcPts val="600"/>
              </a:spcAft>
            </a:pPr>
            <a:r>
              <a:rPr lang="es-CO" sz="1400" b="1" dirty="0" smtClean="0">
                <a:solidFill>
                  <a:schemeClr val="accent4">
                    <a:lumMod val="75000"/>
                  </a:schemeClr>
                </a:solidFill>
              </a:rPr>
              <a:t>Directora de Logística  </a:t>
            </a:r>
            <a:endParaRPr lang="es-CO" sz="1400" b="1" dirty="0">
              <a:solidFill>
                <a:schemeClr val="accent4">
                  <a:lumMod val="75000"/>
                </a:schemeClr>
              </a:solidFill>
            </a:endParaRPr>
          </a:p>
          <a:p>
            <a:pPr algn="just"/>
            <a:r>
              <a:rPr lang="es-CO" sz="1400" dirty="0"/>
              <a:t>Abogada especializada en Derecho Minero Petrolero de la Universidad Externado de Colombia, Diplomado en Derecho Ambiental y en Sistemas de Gestión de Calidad ISO 9001</a:t>
            </a:r>
            <a:r>
              <a:rPr lang="es-CO" sz="1400" dirty="0" smtClean="0"/>
              <a:t>. Cuenta con </a:t>
            </a:r>
            <a:r>
              <a:rPr lang="es-CO" sz="1400" dirty="0"/>
              <a:t>e</a:t>
            </a:r>
            <a:r>
              <a:rPr lang="es-CO" sz="1400" dirty="0" smtClean="0"/>
              <a:t>xperiencia </a:t>
            </a:r>
            <a:r>
              <a:rPr lang="es-CO" sz="1400" dirty="0"/>
              <a:t>Profesional de 10 años.  En el sector </a:t>
            </a:r>
            <a:r>
              <a:rPr lang="es-CO" sz="1400" dirty="0" smtClean="0"/>
              <a:t>público </a:t>
            </a:r>
            <a:r>
              <a:rPr lang="es-CO" sz="1400" dirty="0"/>
              <a:t>se desempeñó como Asesora de la Subdirección de Contratación y Titulación Minera en la sede de Bogotá de INGEOMINAS; realizó Asesorías en la UTL de la Comisión 5° de la Cámara de Representantes y en la Gobernación y Alcaldías del Departamento de Risaralda.  </a:t>
            </a:r>
            <a:r>
              <a:rPr lang="es-CO" sz="1400" dirty="0" smtClean="0"/>
              <a:t>Es asesora </a:t>
            </a:r>
            <a:r>
              <a:rPr lang="es-CO" sz="1400" dirty="0"/>
              <a:t>de empresas </a:t>
            </a:r>
            <a:r>
              <a:rPr lang="es-CO" sz="1400" dirty="0" smtClean="0"/>
              <a:t>explotadoras </a:t>
            </a:r>
            <a:r>
              <a:rPr lang="es-CO" sz="1400" dirty="0"/>
              <a:t>mineras de pequeña, mediana y gran </a:t>
            </a:r>
            <a:r>
              <a:rPr lang="es-CO" sz="1400" dirty="0" smtClean="0"/>
              <a:t>minería.</a:t>
            </a:r>
            <a:endParaRPr lang="es-CO" sz="1400" dirty="0"/>
          </a:p>
        </p:txBody>
      </p:sp>
      <p:sp>
        <p:nvSpPr>
          <p:cNvPr id="13" name="12 Rectángulo"/>
          <p:cNvSpPr/>
          <p:nvPr/>
        </p:nvSpPr>
        <p:spPr>
          <a:xfrm>
            <a:off x="1559860" y="2356454"/>
            <a:ext cx="3886200" cy="3000821"/>
          </a:xfrm>
          <a:prstGeom prst="rect">
            <a:avLst/>
          </a:prstGeom>
        </p:spPr>
        <p:txBody>
          <a:bodyPr wrap="square">
            <a:spAutoFit/>
          </a:bodyPr>
          <a:lstStyle/>
          <a:p>
            <a:pPr algn="ctr"/>
            <a:r>
              <a:rPr lang="es-CO" sz="1600" b="1" dirty="0">
                <a:solidFill>
                  <a:schemeClr val="bg1">
                    <a:lumMod val="50000"/>
                  </a:schemeClr>
                </a:solidFill>
              </a:rPr>
              <a:t>DIANA MILENA VELASQUEZ </a:t>
            </a:r>
            <a:r>
              <a:rPr lang="es-CO" sz="1600" b="1" dirty="0" smtClean="0">
                <a:solidFill>
                  <a:schemeClr val="bg1">
                    <a:lumMod val="50000"/>
                  </a:schemeClr>
                </a:solidFill>
              </a:rPr>
              <a:t>ORREGO</a:t>
            </a:r>
          </a:p>
          <a:p>
            <a:pPr algn="ctr">
              <a:spcAft>
                <a:spcPts val="600"/>
              </a:spcAft>
            </a:pPr>
            <a:r>
              <a:rPr lang="es-CO" sz="1400" b="1" dirty="0" smtClean="0">
                <a:solidFill>
                  <a:schemeClr val="accent4">
                    <a:lumMod val="75000"/>
                  </a:schemeClr>
                </a:solidFill>
              </a:rPr>
              <a:t>Directora Jurídica y Administrativa</a:t>
            </a:r>
            <a:endParaRPr lang="es-CO" sz="1400" b="1" dirty="0">
              <a:solidFill>
                <a:schemeClr val="accent4">
                  <a:lumMod val="75000"/>
                </a:schemeClr>
              </a:solidFill>
            </a:endParaRPr>
          </a:p>
          <a:p>
            <a:pPr algn="just"/>
            <a:r>
              <a:rPr lang="es-CO" sz="1400" dirty="0"/>
              <a:t>Abogada especializada en Derecho Administrativo y Derecho Minero </a:t>
            </a:r>
            <a:r>
              <a:rPr lang="es-CO" sz="1400" dirty="0" smtClean="0"/>
              <a:t>- </a:t>
            </a:r>
            <a:r>
              <a:rPr lang="es-CO" sz="1400" dirty="0"/>
              <a:t>Ambiental con diplomado en Docencia Universitaria y </a:t>
            </a:r>
            <a:r>
              <a:rPr lang="es-CO" sz="1400" dirty="0" smtClean="0"/>
              <a:t>Conciliación en </a:t>
            </a:r>
            <a:r>
              <a:rPr lang="es-CO" sz="1400" dirty="0"/>
              <a:t>Derecho</a:t>
            </a:r>
            <a:r>
              <a:rPr lang="es-CO" sz="1400" dirty="0" smtClean="0"/>
              <a:t>. Cuenta con una experiencia </a:t>
            </a:r>
            <a:r>
              <a:rPr lang="es-CO" sz="1400" dirty="0"/>
              <a:t>profesional de 7 años como Abogada Litigante y Asesora en el sector público y privado; laboró en diferentes entidades de la salud realizando Asesorías en Contratación y Defensa Jurídica de las entidades; </a:t>
            </a:r>
            <a:r>
              <a:rPr lang="es-CO" sz="1400" dirty="0" smtClean="0"/>
              <a:t>se </a:t>
            </a:r>
            <a:r>
              <a:rPr lang="es-CO" sz="1400" dirty="0"/>
              <a:t>desempeñó como Asesora de Rentas Municipales y en Proyectos de Vivienda en el Municipio de Puerto </a:t>
            </a:r>
            <a:r>
              <a:rPr lang="es-CO" sz="1400" dirty="0" err="1"/>
              <a:t>Nare</a:t>
            </a:r>
            <a:r>
              <a:rPr lang="es-CO" sz="1400" dirty="0"/>
              <a:t> y como Asesora Externa de </a:t>
            </a:r>
            <a:r>
              <a:rPr lang="es-CO" sz="1400" dirty="0" err="1"/>
              <a:t>Caprecom</a:t>
            </a:r>
            <a:r>
              <a:rPr lang="es-CO" sz="1400" dirty="0"/>
              <a:t>.</a:t>
            </a:r>
          </a:p>
        </p:txBody>
      </p:sp>
    </p:spTree>
    <p:extLst>
      <p:ext uri="{BB962C8B-B14F-4D97-AF65-F5344CB8AC3E}">
        <p14:creationId xmlns:p14="http://schemas.microsoft.com/office/powerpoint/2010/main" val="849154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5905" y="187873"/>
            <a:ext cx="1903495" cy="1009680"/>
          </a:xfrm>
          <a:prstGeom prst="rect">
            <a:avLst/>
          </a:prstGeom>
        </p:spPr>
      </p:pic>
      <p:pic>
        <p:nvPicPr>
          <p:cNvPr id="6" name="Imagen 5"/>
          <p:cNvPicPr>
            <a:picLocks noChangeAspect="1"/>
          </p:cNvPicPr>
          <p:nvPr/>
        </p:nvPicPr>
        <p:blipFill>
          <a:blip r:embed="rId3"/>
          <a:stretch>
            <a:fillRect/>
          </a:stretch>
        </p:blipFill>
        <p:spPr>
          <a:xfrm>
            <a:off x="300581" y="1247689"/>
            <a:ext cx="1854250" cy="317586"/>
          </a:xfrm>
          <a:prstGeom prst="rect">
            <a:avLst/>
          </a:prstGeom>
        </p:spPr>
      </p:pic>
      <p:pic>
        <p:nvPicPr>
          <p:cNvPr id="7" name="Imagen 6"/>
          <p:cNvPicPr>
            <a:picLocks noChangeAspect="1"/>
          </p:cNvPicPr>
          <p:nvPr/>
        </p:nvPicPr>
        <p:blipFill>
          <a:blip r:embed="rId4"/>
          <a:stretch>
            <a:fillRect/>
          </a:stretch>
        </p:blipFill>
        <p:spPr>
          <a:xfrm rot="16200000" flipH="1">
            <a:off x="6014414" y="680414"/>
            <a:ext cx="163172" cy="12191999"/>
          </a:xfrm>
          <a:prstGeom prst="rect">
            <a:avLst/>
          </a:prstGeom>
        </p:spPr>
      </p:pic>
      <p:sp>
        <p:nvSpPr>
          <p:cNvPr id="2" name="Rectángulo 1"/>
          <p:cNvSpPr/>
          <p:nvPr/>
        </p:nvSpPr>
        <p:spPr>
          <a:xfrm>
            <a:off x="6896100" y="0"/>
            <a:ext cx="5295899" cy="9525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latin typeface="Arial" panose="020B0604020202020204" pitchFamily="34" charset="0"/>
                <a:cs typeface="Arial" panose="020B0604020202020204" pitchFamily="34" charset="0"/>
              </a:rPr>
              <a:t>Equipo de trabajo</a:t>
            </a:r>
            <a:endParaRPr lang="es-CO" sz="2800" dirty="0">
              <a:latin typeface="Arial" panose="020B0604020202020204" pitchFamily="34" charset="0"/>
              <a:cs typeface="Arial" panose="020B0604020202020204" pitchFamily="34" charset="0"/>
            </a:endParaRPr>
          </a:p>
        </p:txBody>
      </p:sp>
      <p:sp>
        <p:nvSpPr>
          <p:cNvPr id="11" name="10 Rectángulo"/>
          <p:cNvSpPr/>
          <p:nvPr/>
        </p:nvSpPr>
        <p:spPr>
          <a:xfrm>
            <a:off x="7952776" y="2202984"/>
            <a:ext cx="3182546" cy="3462486"/>
          </a:xfrm>
          <a:prstGeom prst="rect">
            <a:avLst/>
          </a:prstGeom>
        </p:spPr>
        <p:txBody>
          <a:bodyPr wrap="square">
            <a:spAutoFit/>
          </a:bodyPr>
          <a:lstStyle/>
          <a:p>
            <a:pPr algn="ctr"/>
            <a:r>
              <a:rPr lang="es-CO" sz="1600" b="1" dirty="0" smtClean="0">
                <a:solidFill>
                  <a:schemeClr val="bg1">
                    <a:lumMod val="50000"/>
                  </a:schemeClr>
                </a:solidFill>
              </a:rPr>
              <a:t>ADRIANA JANNETH GOMEZ RAIGOSA</a:t>
            </a:r>
          </a:p>
          <a:p>
            <a:pPr algn="ctr">
              <a:spcAft>
                <a:spcPts val="600"/>
              </a:spcAft>
            </a:pPr>
            <a:r>
              <a:rPr lang="es-CO" sz="1400" b="1" dirty="0" smtClean="0">
                <a:solidFill>
                  <a:schemeClr val="accent4">
                    <a:lumMod val="75000"/>
                  </a:schemeClr>
                </a:solidFill>
              </a:rPr>
              <a:t>Auxiliar Administrativa</a:t>
            </a:r>
            <a:endParaRPr lang="es-CO" sz="1400" b="1" dirty="0">
              <a:solidFill>
                <a:schemeClr val="accent4">
                  <a:lumMod val="75000"/>
                </a:schemeClr>
              </a:solidFill>
            </a:endParaRPr>
          </a:p>
          <a:p>
            <a:pPr algn="just"/>
            <a:r>
              <a:rPr lang="es-CO" sz="1400" dirty="0"/>
              <a:t>Técnica Contable y </a:t>
            </a:r>
            <a:r>
              <a:rPr lang="es-CO" sz="1400" dirty="0" smtClean="0"/>
              <a:t>en secretariado, </a:t>
            </a:r>
            <a:r>
              <a:rPr lang="es-CO" sz="1400" dirty="0"/>
              <a:t>con amplios conocimientos en Administración de Recursos Humanos, Administración Documental en </a:t>
            </a:r>
            <a:r>
              <a:rPr lang="es-CO" sz="1400" dirty="0" smtClean="0"/>
              <a:t>entorno </a:t>
            </a:r>
            <a:r>
              <a:rPr lang="es-CO" sz="1400" dirty="0"/>
              <a:t>laboral.  </a:t>
            </a:r>
            <a:r>
              <a:rPr lang="es-CO" sz="1400" dirty="0" smtClean="0"/>
              <a:t>Cuenta con una experiencia profesional </a:t>
            </a:r>
            <a:r>
              <a:rPr lang="es-CO" sz="1400" dirty="0"/>
              <a:t>de 23 años en el sector </a:t>
            </a:r>
            <a:r>
              <a:rPr lang="es-CO" sz="1400" dirty="0" smtClean="0"/>
              <a:t>privado, desempeñándose </a:t>
            </a:r>
            <a:r>
              <a:rPr lang="es-CO" sz="1400" dirty="0"/>
              <a:t>especialmente en el área  contable y </a:t>
            </a:r>
            <a:r>
              <a:rPr lang="es-CO" sz="1400" dirty="0" smtClean="0"/>
              <a:t>administrativa; sus </a:t>
            </a:r>
            <a:r>
              <a:rPr lang="es-CO" sz="1400" dirty="0"/>
              <a:t>mayores logros  y conocimientos adquiridos han sido en el área contable de acuerdo a la implementación del ciclo </a:t>
            </a:r>
            <a:r>
              <a:rPr lang="es-CO" sz="1400" dirty="0" smtClean="0"/>
              <a:t>contable.</a:t>
            </a:r>
            <a:endParaRPr lang="es-CO" sz="1400" dirty="0"/>
          </a:p>
        </p:txBody>
      </p:sp>
      <p:sp>
        <p:nvSpPr>
          <p:cNvPr id="9" name="8 Rectángulo"/>
          <p:cNvSpPr/>
          <p:nvPr/>
        </p:nvSpPr>
        <p:spPr>
          <a:xfrm>
            <a:off x="4202540" y="2281621"/>
            <a:ext cx="3589880" cy="1923604"/>
          </a:xfrm>
          <a:prstGeom prst="rect">
            <a:avLst/>
          </a:prstGeom>
        </p:spPr>
        <p:txBody>
          <a:bodyPr wrap="square">
            <a:spAutoFit/>
          </a:bodyPr>
          <a:lstStyle/>
          <a:p>
            <a:pPr algn="ctr"/>
            <a:r>
              <a:rPr lang="es-CO" sz="1600" b="1" dirty="0" smtClean="0">
                <a:solidFill>
                  <a:schemeClr val="bg1">
                    <a:lumMod val="50000"/>
                  </a:schemeClr>
                </a:solidFill>
              </a:rPr>
              <a:t>LUIS FERNANDO GALINDO FORERO</a:t>
            </a:r>
          </a:p>
          <a:p>
            <a:pPr algn="ctr">
              <a:spcAft>
                <a:spcPts val="600"/>
              </a:spcAft>
            </a:pPr>
            <a:r>
              <a:rPr lang="es-CO" sz="1400" b="1" dirty="0" smtClean="0">
                <a:solidFill>
                  <a:schemeClr val="accent4">
                    <a:lumMod val="75000"/>
                  </a:schemeClr>
                </a:solidFill>
              </a:rPr>
              <a:t>Jefe del Laboratorio</a:t>
            </a:r>
          </a:p>
          <a:p>
            <a:pPr algn="just">
              <a:spcAft>
                <a:spcPts val="600"/>
              </a:spcAft>
            </a:pPr>
            <a:r>
              <a:rPr lang="es-CO" sz="1400" dirty="0"/>
              <a:t>Estudiante en Comercio Internacional, Técnico en Gestión de Recursos </a:t>
            </a:r>
            <a:r>
              <a:rPr lang="es-CO" sz="1400" dirty="0" smtClean="0"/>
              <a:t>Naturales con </a:t>
            </a:r>
            <a:r>
              <a:rPr lang="es-CO" sz="1400" dirty="0"/>
              <a:t>Formación en Manejo y Tratamiento de Aguas Naturales y Residuales, </a:t>
            </a:r>
            <a:r>
              <a:rPr lang="es-CO" sz="1400" dirty="0" smtClean="0"/>
              <a:t>cuenta con gran experiencia en vigilancia </a:t>
            </a:r>
            <a:r>
              <a:rPr lang="es-CO" sz="1400" dirty="0"/>
              <a:t>y control </a:t>
            </a:r>
            <a:r>
              <a:rPr lang="es-CO" sz="1400" dirty="0" smtClean="0"/>
              <a:t>de </a:t>
            </a:r>
            <a:r>
              <a:rPr lang="es-CO" sz="1400" dirty="0"/>
              <a:t>inventarios. </a:t>
            </a:r>
          </a:p>
        </p:txBody>
      </p:sp>
      <p:sp>
        <p:nvSpPr>
          <p:cNvPr id="10" name="9 Rectángulo"/>
          <p:cNvSpPr/>
          <p:nvPr/>
        </p:nvSpPr>
        <p:spPr>
          <a:xfrm>
            <a:off x="551290" y="2281621"/>
            <a:ext cx="3490894" cy="2569934"/>
          </a:xfrm>
          <a:prstGeom prst="rect">
            <a:avLst/>
          </a:prstGeom>
        </p:spPr>
        <p:txBody>
          <a:bodyPr wrap="square">
            <a:spAutoFit/>
          </a:bodyPr>
          <a:lstStyle/>
          <a:p>
            <a:pPr algn="ctr"/>
            <a:r>
              <a:rPr lang="es-CO" sz="1600" b="1" dirty="0" smtClean="0">
                <a:solidFill>
                  <a:schemeClr val="bg1">
                    <a:lumMod val="50000"/>
                  </a:schemeClr>
                </a:solidFill>
              </a:rPr>
              <a:t>JHON ALEXANDER PEREZ RAMIREZ</a:t>
            </a:r>
          </a:p>
          <a:p>
            <a:pPr algn="ctr">
              <a:spcAft>
                <a:spcPts val="600"/>
              </a:spcAft>
            </a:pPr>
            <a:r>
              <a:rPr lang="es-CO" sz="1400" b="1" dirty="0" smtClean="0">
                <a:solidFill>
                  <a:schemeClr val="accent4">
                    <a:lumMod val="75000"/>
                  </a:schemeClr>
                </a:solidFill>
              </a:rPr>
              <a:t>Director TIC</a:t>
            </a:r>
            <a:endParaRPr lang="es-CO" sz="1400" b="1" dirty="0">
              <a:solidFill>
                <a:schemeClr val="accent4">
                  <a:lumMod val="75000"/>
                </a:schemeClr>
              </a:solidFill>
            </a:endParaRPr>
          </a:p>
          <a:p>
            <a:pPr algn="just"/>
            <a:r>
              <a:rPr lang="es-CO" sz="1400" dirty="0"/>
              <a:t>Profesional en informática egresado de la Universidad del </a:t>
            </a:r>
            <a:r>
              <a:rPr lang="es-CO" sz="1400" dirty="0" smtClean="0"/>
              <a:t>Valle, </a:t>
            </a:r>
            <a:r>
              <a:rPr lang="es-CO" sz="1400" dirty="0"/>
              <a:t>especializado en Análisis y </a:t>
            </a:r>
            <a:r>
              <a:rPr lang="es-CO" sz="1400" dirty="0" smtClean="0"/>
              <a:t>desarrollo de </a:t>
            </a:r>
            <a:r>
              <a:rPr lang="es-CO" sz="1400" dirty="0"/>
              <a:t>sistemas de información, con diplomados en SQL Server, .NET y Desarrollo web, </a:t>
            </a:r>
            <a:r>
              <a:rPr lang="es-CO" sz="1400" dirty="0" smtClean="0"/>
              <a:t>cuenta con una experiencia de mas de 10 años en el desarrollo </a:t>
            </a:r>
            <a:r>
              <a:rPr lang="es-CO" sz="1400" dirty="0"/>
              <a:t>de software administrativo, financiero, CRM y </a:t>
            </a:r>
            <a:r>
              <a:rPr lang="es-CO" sz="1400" dirty="0" smtClean="0"/>
              <a:t>en campañas </a:t>
            </a:r>
            <a:r>
              <a:rPr lang="es-CO" sz="1400" dirty="0"/>
              <a:t>de mercadeo </a:t>
            </a:r>
            <a:r>
              <a:rPr lang="es-CO" sz="1400" dirty="0" smtClean="0"/>
              <a:t>web.</a:t>
            </a:r>
            <a:endParaRPr lang="es-CO" sz="1400" dirty="0"/>
          </a:p>
        </p:txBody>
      </p:sp>
    </p:spTree>
    <p:extLst>
      <p:ext uri="{BB962C8B-B14F-4D97-AF65-F5344CB8AC3E}">
        <p14:creationId xmlns:p14="http://schemas.microsoft.com/office/powerpoint/2010/main" val="29365339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srcRect/>
          <a:stretch>
            <a:fillRect/>
          </a:stretch>
        </p:blipFill>
        <p:spPr bwMode="auto">
          <a:xfrm>
            <a:off x="1778000" y="1840778"/>
            <a:ext cx="8642548" cy="4452217"/>
          </a:xfrm>
          <a:prstGeom prst="rect">
            <a:avLst/>
          </a:prstGeom>
          <a:noFill/>
          <a:ln w="9525">
            <a:noFill/>
            <a:miter lim="800000"/>
            <a:headEnd/>
            <a:tailEnd/>
          </a:ln>
        </p:spPr>
      </p:pic>
      <p:pic>
        <p:nvPicPr>
          <p:cNvPr id="4" name="Imagen 3"/>
          <p:cNvPicPr>
            <a:picLocks noChangeAspect="1"/>
          </p:cNvPicPr>
          <p:nvPr/>
        </p:nvPicPr>
        <p:blipFill>
          <a:blip r:embed="rId3"/>
          <a:stretch>
            <a:fillRect/>
          </a:stretch>
        </p:blipFill>
        <p:spPr>
          <a:xfrm>
            <a:off x="285905" y="187873"/>
            <a:ext cx="1903495" cy="1009680"/>
          </a:xfrm>
          <a:prstGeom prst="rect">
            <a:avLst/>
          </a:prstGeom>
        </p:spPr>
      </p:pic>
      <p:pic>
        <p:nvPicPr>
          <p:cNvPr id="6" name="Imagen 5"/>
          <p:cNvPicPr>
            <a:picLocks noChangeAspect="1"/>
          </p:cNvPicPr>
          <p:nvPr/>
        </p:nvPicPr>
        <p:blipFill>
          <a:blip r:embed="rId4"/>
          <a:stretch>
            <a:fillRect/>
          </a:stretch>
        </p:blipFill>
        <p:spPr>
          <a:xfrm>
            <a:off x="300581" y="1247689"/>
            <a:ext cx="1854250" cy="317586"/>
          </a:xfrm>
          <a:prstGeom prst="rect">
            <a:avLst/>
          </a:prstGeom>
        </p:spPr>
      </p:pic>
      <p:pic>
        <p:nvPicPr>
          <p:cNvPr id="7" name="Imagen 6"/>
          <p:cNvPicPr>
            <a:picLocks noChangeAspect="1"/>
          </p:cNvPicPr>
          <p:nvPr/>
        </p:nvPicPr>
        <p:blipFill>
          <a:blip r:embed="rId5"/>
          <a:stretch>
            <a:fillRect/>
          </a:stretch>
        </p:blipFill>
        <p:spPr>
          <a:xfrm rot="16200000" flipH="1">
            <a:off x="6014414" y="680414"/>
            <a:ext cx="163172" cy="12191999"/>
          </a:xfrm>
          <a:prstGeom prst="rect">
            <a:avLst/>
          </a:prstGeom>
        </p:spPr>
      </p:pic>
      <p:sp>
        <p:nvSpPr>
          <p:cNvPr id="2" name="Rectángulo 1"/>
          <p:cNvSpPr/>
          <p:nvPr/>
        </p:nvSpPr>
        <p:spPr>
          <a:xfrm>
            <a:off x="6896100" y="0"/>
            <a:ext cx="5295899" cy="9525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latin typeface="Arial" panose="020B0604020202020204" pitchFamily="34" charset="0"/>
                <a:cs typeface="Arial" panose="020B0604020202020204" pitchFamily="34" charset="0"/>
              </a:rPr>
              <a:t>Nuestros Servicios</a:t>
            </a:r>
            <a:endParaRPr lang="es-CO"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14014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5905" y="187873"/>
            <a:ext cx="1903495" cy="1009680"/>
          </a:xfrm>
          <a:prstGeom prst="rect">
            <a:avLst/>
          </a:prstGeom>
        </p:spPr>
      </p:pic>
      <p:pic>
        <p:nvPicPr>
          <p:cNvPr id="6" name="Imagen 5"/>
          <p:cNvPicPr>
            <a:picLocks noChangeAspect="1"/>
          </p:cNvPicPr>
          <p:nvPr/>
        </p:nvPicPr>
        <p:blipFill>
          <a:blip r:embed="rId3"/>
          <a:stretch>
            <a:fillRect/>
          </a:stretch>
        </p:blipFill>
        <p:spPr>
          <a:xfrm>
            <a:off x="300581" y="1247689"/>
            <a:ext cx="1854250" cy="317586"/>
          </a:xfrm>
          <a:prstGeom prst="rect">
            <a:avLst/>
          </a:prstGeom>
        </p:spPr>
      </p:pic>
      <p:pic>
        <p:nvPicPr>
          <p:cNvPr id="7" name="Imagen 6"/>
          <p:cNvPicPr>
            <a:picLocks noChangeAspect="1"/>
          </p:cNvPicPr>
          <p:nvPr/>
        </p:nvPicPr>
        <p:blipFill>
          <a:blip r:embed="rId4"/>
          <a:stretch>
            <a:fillRect/>
          </a:stretch>
        </p:blipFill>
        <p:spPr>
          <a:xfrm rot="16200000" flipH="1">
            <a:off x="6014414" y="680414"/>
            <a:ext cx="163172" cy="12191999"/>
          </a:xfrm>
          <a:prstGeom prst="rect">
            <a:avLst/>
          </a:prstGeom>
        </p:spPr>
      </p:pic>
      <p:sp>
        <p:nvSpPr>
          <p:cNvPr id="2" name="Rectángulo 1"/>
          <p:cNvSpPr/>
          <p:nvPr/>
        </p:nvSpPr>
        <p:spPr>
          <a:xfrm>
            <a:off x="6896100" y="0"/>
            <a:ext cx="5295899" cy="9525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latin typeface="Arial" panose="020B0604020202020204" pitchFamily="34" charset="0"/>
                <a:cs typeface="Arial" panose="020B0604020202020204" pitchFamily="34" charset="0"/>
              </a:rPr>
              <a:t>Divisiones de Nuestros Servicios</a:t>
            </a:r>
            <a:endParaRPr lang="es-CO" sz="2800" dirty="0">
              <a:latin typeface="Arial" panose="020B0604020202020204" pitchFamily="34" charset="0"/>
              <a:cs typeface="Arial" panose="020B0604020202020204" pitchFamily="34" charset="0"/>
            </a:endParaRPr>
          </a:p>
        </p:txBody>
      </p:sp>
      <p:graphicFrame>
        <p:nvGraphicFramePr>
          <p:cNvPr id="5" name="4 Diagrama"/>
          <p:cNvGraphicFramePr/>
          <p:nvPr>
            <p:extLst>
              <p:ext uri="{D42A27DB-BD31-4B8C-83A1-F6EECF244321}">
                <p14:modId xmlns:p14="http://schemas.microsoft.com/office/powerpoint/2010/main" val="3097860308"/>
              </p:ext>
            </p:extLst>
          </p:nvPr>
        </p:nvGraphicFramePr>
        <p:xfrm>
          <a:off x="6142581" y="1596982"/>
          <a:ext cx="5943600" cy="49180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077"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97" y="1905000"/>
            <a:ext cx="690372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01296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5905" y="187873"/>
            <a:ext cx="1903495" cy="1009680"/>
          </a:xfrm>
          <a:prstGeom prst="rect">
            <a:avLst/>
          </a:prstGeom>
        </p:spPr>
      </p:pic>
      <p:pic>
        <p:nvPicPr>
          <p:cNvPr id="6" name="Imagen 5"/>
          <p:cNvPicPr>
            <a:picLocks noChangeAspect="1"/>
          </p:cNvPicPr>
          <p:nvPr/>
        </p:nvPicPr>
        <p:blipFill>
          <a:blip r:embed="rId3"/>
          <a:stretch>
            <a:fillRect/>
          </a:stretch>
        </p:blipFill>
        <p:spPr>
          <a:xfrm>
            <a:off x="300581" y="1247689"/>
            <a:ext cx="1854250" cy="317586"/>
          </a:xfrm>
          <a:prstGeom prst="rect">
            <a:avLst/>
          </a:prstGeom>
        </p:spPr>
      </p:pic>
      <p:pic>
        <p:nvPicPr>
          <p:cNvPr id="7" name="Imagen 6"/>
          <p:cNvPicPr>
            <a:picLocks noChangeAspect="1"/>
          </p:cNvPicPr>
          <p:nvPr/>
        </p:nvPicPr>
        <p:blipFill>
          <a:blip r:embed="rId4"/>
          <a:stretch>
            <a:fillRect/>
          </a:stretch>
        </p:blipFill>
        <p:spPr>
          <a:xfrm rot="16200000" flipH="1">
            <a:off x="6014414" y="680414"/>
            <a:ext cx="163172" cy="12191999"/>
          </a:xfrm>
          <a:prstGeom prst="rect">
            <a:avLst/>
          </a:prstGeom>
        </p:spPr>
      </p:pic>
      <p:sp>
        <p:nvSpPr>
          <p:cNvPr id="2" name="Rectángulo 1"/>
          <p:cNvSpPr/>
          <p:nvPr/>
        </p:nvSpPr>
        <p:spPr>
          <a:xfrm>
            <a:off x="6896100" y="0"/>
            <a:ext cx="5295899" cy="9525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latin typeface="Arial" panose="020B0604020202020204" pitchFamily="34" charset="0"/>
                <a:cs typeface="Arial" panose="020B0604020202020204" pitchFamily="34" charset="0"/>
              </a:rPr>
              <a:t>Nuestros Servicios</a:t>
            </a:r>
            <a:endParaRPr lang="es-CO" sz="2800" dirty="0">
              <a:latin typeface="Arial" panose="020B0604020202020204" pitchFamily="34" charset="0"/>
              <a:cs typeface="Arial" panose="020B0604020202020204" pitchFamily="34" charset="0"/>
            </a:endParaRPr>
          </a:p>
        </p:txBody>
      </p:sp>
      <p:sp>
        <p:nvSpPr>
          <p:cNvPr id="5" name="4 Rectángulo"/>
          <p:cNvSpPr/>
          <p:nvPr/>
        </p:nvSpPr>
        <p:spPr>
          <a:xfrm>
            <a:off x="520700" y="1523058"/>
            <a:ext cx="7569200" cy="5142946"/>
          </a:xfrm>
          <a:prstGeom prst="rect">
            <a:avLst/>
          </a:prstGeom>
        </p:spPr>
        <p:txBody>
          <a:bodyPr wrap="square">
            <a:spAutoFit/>
          </a:bodyPr>
          <a:lstStyle/>
          <a:p>
            <a:pPr marL="107950" indent="-107950" algn="just">
              <a:spcAft>
                <a:spcPts val="300"/>
              </a:spcAft>
            </a:pPr>
            <a:r>
              <a:rPr lang="es-CO" sz="1600" b="1" dirty="0" smtClean="0">
                <a:solidFill>
                  <a:srgbClr val="CCB400"/>
                </a:solidFill>
                <a:cs typeface="Arial" pitchFamily="34" charset="0"/>
              </a:rPr>
              <a:t>Prospección Básica</a:t>
            </a:r>
            <a:endParaRPr lang="es-CO" sz="1600" dirty="0" smtClean="0">
              <a:cs typeface="Arial" pitchFamily="34" charset="0"/>
            </a:endParaRPr>
          </a:p>
          <a:p>
            <a:pPr lvl="0" algn="just">
              <a:spcAft>
                <a:spcPts val="300"/>
              </a:spcAft>
            </a:pPr>
            <a:r>
              <a:rPr lang="es-CO" sz="1600" dirty="0" smtClean="0">
                <a:solidFill>
                  <a:schemeClr val="tx1">
                    <a:lumMod val="75000"/>
                    <a:lumOff val="25000"/>
                  </a:schemeClr>
                </a:solidFill>
                <a:cs typeface="Arial" pitchFamily="34" charset="0"/>
              </a:rPr>
              <a:t>Ofrecemos la aplicación de los conocimientos de la geología a la búsqueda de yacimientos de minerales : </a:t>
            </a:r>
          </a:p>
          <a:p>
            <a:pPr marL="468000" lvl="0" indent="-360000" algn="just">
              <a:buClr>
                <a:srgbClr val="CCB400"/>
              </a:buClr>
              <a:buFont typeface="Wingdings" pitchFamily="2" charset="2"/>
              <a:buChar char="ü"/>
            </a:pPr>
            <a:r>
              <a:rPr lang="es-CO" sz="1600" dirty="0" smtClean="0">
                <a:solidFill>
                  <a:schemeClr val="tx1">
                    <a:lumMod val="75000"/>
                    <a:lumOff val="25000"/>
                  </a:schemeClr>
                </a:solidFill>
                <a:cs typeface="Arial" pitchFamily="34" charset="0"/>
              </a:rPr>
              <a:t>Recopilación y análisis de antecedentes. </a:t>
            </a:r>
          </a:p>
          <a:p>
            <a:pPr marL="468000" lvl="0" indent="-360000" algn="just">
              <a:buClr>
                <a:srgbClr val="CCB400"/>
              </a:buClr>
              <a:buFont typeface="Wingdings" pitchFamily="2" charset="2"/>
              <a:buChar char="ü"/>
            </a:pPr>
            <a:r>
              <a:rPr lang="es-CO" sz="1600" dirty="0" smtClean="0">
                <a:solidFill>
                  <a:schemeClr val="tx1">
                    <a:lumMod val="75000"/>
                    <a:lumOff val="25000"/>
                  </a:schemeClr>
                </a:solidFill>
                <a:cs typeface="Arial" pitchFamily="34" charset="0"/>
              </a:rPr>
              <a:t>Mapas geológicos e informes.  </a:t>
            </a:r>
          </a:p>
          <a:p>
            <a:pPr marL="468000" lvl="0" indent="-360000" algn="just">
              <a:buClr>
                <a:srgbClr val="CCB400"/>
              </a:buClr>
              <a:buFont typeface="Wingdings" pitchFamily="2" charset="2"/>
              <a:buChar char="ü"/>
            </a:pPr>
            <a:r>
              <a:rPr lang="es-CO" sz="1600" dirty="0" smtClean="0">
                <a:solidFill>
                  <a:schemeClr val="tx1">
                    <a:lumMod val="75000"/>
                    <a:lumOff val="25000"/>
                  </a:schemeClr>
                </a:solidFill>
                <a:cs typeface="Arial" pitchFamily="34" charset="0"/>
              </a:rPr>
              <a:t>Fotografías aéreas o Imágenes satelitales.</a:t>
            </a:r>
          </a:p>
          <a:p>
            <a:pPr marL="468000" lvl="0" indent="-360000" algn="just">
              <a:buClr>
                <a:srgbClr val="CCB400"/>
              </a:buClr>
              <a:buFont typeface="Wingdings" pitchFamily="2" charset="2"/>
              <a:buChar char="ü"/>
            </a:pPr>
            <a:r>
              <a:rPr lang="es-CO" sz="1600" dirty="0" smtClean="0">
                <a:solidFill>
                  <a:schemeClr val="tx1">
                    <a:lumMod val="75000"/>
                    <a:lumOff val="25000"/>
                  </a:schemeClr>
                </a:solidFill>
                <a:cs typeface="Arial" pitchFamily="34" charset="0"/>
              </a:rPr>
              <a:t>Trabajo de Campo.</a:t>
            </a:r>
          </a:p>
          <a:p>
            <a:pPr marL="868050" lvl="1" indent="-360000" algn="just">
              <a:buClr>
                <a:srgbClr val="CCB400"/>
              </a:buClr>
              <a:buFont typeface="Wingdings" pitchFamily="2" charset="2"/>
              <a:buChar char="§"/>
            </a:pPr>
            <a:r>
              <a:rPr lang="es-CO" sz="1600" dirty="0" smtClean="0">
                <a:solidFill>
                  <a:schemeClr val="tx1">
                    <a:lumMod val="75000"/>
                    <a:lumOff val="25000"/>
                  </a:schemeClr>
                </a:solidFill>
                <a:cs typeface="Arial" pitchFamily="34" charset="0"/>
              </a:rPr>
              <a:t>Toma de muestras.</a:t>
            </a:r>
          </a:p>
          <a:p>
            <a:pPr marL="468000" lvl="0" indent="-360000" algn="just">
              <a:buClr>
                <a:srgbClr val="CCB400"/>
              </a:buClr>
              <a:buFont typeface="Wingdings" pitchFamily="2" charset="2"/>
              <a:buChar char="ü"/>
            </a:pPr>
            <a:r>
              <a:rPr lang="es-CO" sz="1600" dirty="0" smtClean="0">
                <a:solidFill>
                  <a:schemeClr val="tx1">
                    <a:lumMod val="75000"/>
                    <a:lumOff val="25000"/>
                  </a:schemeClr>
                </a:solidFill>
                <a:cs typeface="Arial" pitchFamily="34" charset="0"/>
              </a:rPr>
              <a:t>Planos y perfiles.</a:t>
            </a:r>
          </a:p>
          <a:p>
            <a:pPr marL="868050" lvl="1" indent="-360000" algn="just">
              <a:buClr>
                <a:srgbClr val="CCB400"/>
              </a:buClr>
              <a:buFont typeface="Wingdings" pitchFamily="2" charset="2"/>
              <a:buChar char="§"/>
            </a:pPr>
            <a:r>
              <a:rPr lang="es-CO" sz="1600" dirty="0" smtClean="0">
                <a:solidFill>
                  <a:schemeClr val="tx1">
                    <a:lumMod val="75000"/>
                    <a:lumOff val="25000"/>
                  </a:schemeClr>
                </a:solidFill>
                <a:cs typeface="Arial" pitchFamily="34" charset="0"/>
              </a:rPr>
              <a:t>Bloques Diagrama.</a:t>
            </a:r>
            <a:endParaRPr lang="es-CO" sz="1600" dirty="0">
              <a:solidFill>
                <a:prstClr val="black"/>
              </a:solidFill>
              <a:cs typeface="Arial" pitchFamily="34" charset="0"/>
            </a:endParaRPr>
          </a:p>
          <a:p>
            <a:pPr marL="342900" indent="-342900" algn="just">
              <a:spcBef>
                <a:spcPct val="20000"/>
              </a:spcBef>
              <a:defRPr/>
            </a:pPr>
            <a:r>
              <a:rPr lang="es-CO" sz="1600" b="1" dirty="0" smtClean="0">
                <a:solidFill>
                  <a:srgbClr val="CCB400"/>
                </a:solidFill>
                <a:cs typeface="Arial" pitchFamily="34" charset="0"/>
              </a:rPr>
              <a:t>Exploración y Perforación</a:t>
            </a:r>
            <a:endParaRPr lang="es-CO" sz="1600" dirty="0" smtClean="0">
              <a:cs typeface="Arial" pitchFamily="34" charset="0"/>
            </a:endParaRPr>
          </a:p>
          <a:p>
            <a:pPr lvl="0" algn="just">
              <a:spcAft>
                <a:spcPts val="300"/>
              </a:spcAft>
              <a:defRPr/>
            </a:pPr>
            <a:r>
              <a:rPr lang="es-CO" sz="1600" dirty="0" smtClean="0">
                <a:solidFill>
                  <a:schemeClr val="tx1">
                    <a:lumMod val="75000"/>
                    <a:lumOff val="25000"/>
                  </a:schemeClr>
                </a:solidFill>
                <a:cs typeface="Arial" pitchFamily="34" charset="0"/>
              </a:rPr>
              <a:t>Realizamos estudios </a:t>
            </a:r>
            <a:r>
              <a:rPr lang="es-CO" sz="1600" dirty="0">
                <a:solidFill>
                  <a:schemeClr val="tx1">
                    <a:lumMod val="75000"/>
                    <a:lumOff val="25000"/>
                  </a:schemeClr>
                </a:solidFill>
                <a:cs typeface="Arial" pitchFamily="34" charset="0"/>
              </a:rPr>
              <a:t>más profundos de  los </a:t>
            </a:r>
            <a:r>
              <a:rPr lang="es-CO" sz="1600" dirty="0" smtClean="0">
                <a:solidFill>
                  <a:schemeClr val="tx1">
                    <a:lumMod val="75000"/>
                    <a:lumOff val="25000"/>
                  </a:schemeClr>
                </a:solidFill>
                <a:cs typeface="Arial" pitchFamily="34" charset="0"/>
              </a:rPr>
              <a:t>terrenos, con el objetivo de cuantificar y valorar sus estimaciones:</a:t>
            </a:r>
            <a:endParaRPr lang="es-CO" sz="1600" dirty="0">
              <a:solidFill>
                <a:schemeClr val="tx1">
                  <a:lumMod val="75000"/>
                  <a:lumOff val="25000"/>
                </a:schemeClr>
              </a:solidFill>
              <a:cs typeface="Arial" pitchFamily="34" charset="0"/>
            </a:endParaRPr>
          </a:p>
          <a:p>
            <a:pPr marL="468000" lvl="0" indent="-360000" algn="just">
              <a:buClr>
                <a:srgbClr val="CCB400"/>
              </a:buClr>
              <a:buFont typeface="Wingdings" pitchFamily="2" charset="2"/>
              <a:buChar char="ü"/>
              <a:defRPr/>
            </a:pPr>
            <a:r>
              <a:rPr lang="es-CO" sz="1600" dirty="0">
                <a:solidFill>
                  <a:schemeClr val="tx1">
                    <a:lumMod val="75000"/>
                    <a:lumOff val="25000"/>
                  </a:schemeClr>
                </a:solidFill>
                <a:cs typeface="Arial" pitchFamily="34" charset="0"/>
              </a:rPr>
              <a:t>Exploración Preliminar.</a:t>
            </a:r>
          </a:p>
          <a:p>
            <a:pPr marL="468000" lvl="0" indent="-360000" algn="just">
              <a:buClr>
                <a:srgbClr val="CCB400"/>
              </a:buClr>
              <a:buFont typeface="Wingdings" pitchFamily="2" charset="2"/>
              <a:buChar char="ü"/>
              <a:defRPr/>
            </a:pPr>
            <a:r>
              <a:rPr lang="es-CO" sz="1600" dirty="0">
                <a:solidFill>
                  <a:schemeClr val="tx1">
                    <a:lumMod val="75000"/>
                    <a:lumOff val="25000"/>
                  </a:schemeClr>
                </a:solidFill>
                <a:cs typeface="Arial" pitchFamily="34" charset="0"/>
              </a:rPr>
              <a:t>Exploración (Scout </a:t>
            </a:r>
            <a:r>
              <a:rPr lang="es-CO" sz="1600" dirty="0" err="1">
                <a:solidFill>
                  <a:schemeClr val="tx1">
                    <a:lumMod val="75000"/>
                    <a:lumOff val="25000"/>
                  </a:schemeClr>
                </a:solidFill>
                <a:cs typeface="Arial" pitchFamily="34" charset="0"/>
              </a:rPr>
              <a:t>drilling</a:t>
            </a:r>
            <a:r>
              <a:rPr lang="es-CO" sz="1600" dirty="0">
                <a:solidFill>
                  <a:schemeClr val="tx1">
                    <a:lumMod val="75000"/>
                    <a:lumOff val="25000"/>
                  </a:schemeClr>
                </a:solidFill>
                <a:cs typeface="Arial" pitchFamily="34" charset="0"/>
              </a:rPr>
              <a:t>).</a:t>
            </a:r>
          </a:p>
          <a:p>
            <a:pPr marL="868050" lvl="1" indent="-360000" algn="just">
              <a:buClr>
                <a:srgbClr val="CCB400"/>
              </a:buClr>
              <a:buFont typeface="Wingdings" pitchFamily="2" charset="2"/>
              <a:buChar char="§"/>
              <a:defRPr/>
            </a:pPr>
            <a:r>
              <a:rPr lang="es-CO" sz="1600" dirty="0">
                <a:solidFill>
                  <a:schemeClr val="tx1">
                    <a:lumMod val="75000"/>
                    <a:lumOff val="25000"/>
                  </a:schemeClr>
                </a:solidFill>
                <a:cs typeface="Arial" pitchFamily="34" charset="0"/>
              </a:rPr>
              <a:t>Malla de perforación.</a:t>
            </a:r>
          </a:p>
          <a:p>
            <a:pPr marL="868050" lvl="1" indent="-360000" algn="just">
              <a:buClr>
                <a:srgbClr val="CCB400"/>
              </a:buClr>
              <a:buFont typeface="Wingdings" pitchFamily="2" charset="2"/>
              <a:buChar char="§"/>
              <a:defRPr/>
            </a:pPr>
            <a:r>
              <a:rPr lang="es-CO" sz="1600" dirty="0">
                <a:solidFill>
                  <a:schemeClr val="tx1">
                    <a:lumMod val="75000"/>
                    <a:lumOff val="25000"/>
                  </a:schemeClr>
                </a:solidFill>
                <a:cs typeface="Arial" pitchFamily="34" charset="0"/>
              </a:rPr>
              <a:t>Pozos o apiques.</a:t>
            </a:r>
          </a:p>
          <a:p>
            <a:pPr marL="1268100" lvl="2" indent="-360000" algn="just">
              <a:buClr>
                <a:srgbClr val="CCB400"/>
              </a:buClr>
              <a:buFont typeface="Arial" pitchFamily="34" charset="0"/>
              <a:buChar char="•"/>
              <a:defRPr/>
            </a:pPr>
            <a:r>
              <a:rPr lang="es-CO" sz="1600" dirty="0">
                <a:solidFill>
                  <a:schemeClr val="tx1">
                    <a:lumMod val="75000"/>
                    <a:lumOff val="25000"/>
                  </a:schemeClr>
                </a:solidFill>
                <a:cs typeface="Arial" pitchFamily="34" charset="0"/>
              </a:rPr>
              <a:t>Reservas </a:t>
            </a:r>
            <a:r>
              <a:rPr lang="es-CO" sz="1600" dirty="0" smtClean="0">
                <a:solidFill>
                  <a:schemeClr val="tx1">
                    <a:lumMod val="75000"/>
                    <a:lumOff val="25000"/>
                  </a:schemeClr>
                </a:solidFill>
                <a:cs typeface="Arial" pitchFamily="34" charset="0"/>
              </a:rPr>
              <a:t>Probables, </a:t>
            </a:r>
            <a:r>
              <a:rPr lang="es-CO" sz="1600" dirty="0">
                <a:solidFill>
                  <a:schemeClr val="tx1">
                    <a:lumMod val="75000"/>
                    <a:lumOff val="25000"/>
                  </a:schemeClr>
                </a:solidFill>
                <a:cs typeface="Arial" pitchFamily="34" charset="0"/>
              </a:rPr>
              <a:t>Indicadas, Probadas y comprobadas.</a:t>
            </a:r>
          </a:p>
          <a:p>
            <a:pPr marL="1246188" lvl="4" indent="-352425" algn="just">
              <a:buClr>
                <a:srgbClr val="CCB400"/>
              </a:buClr>
              <a:buFont typeface="Arial" pitchFamily="34" charset="0"/>
              <a:buChar char="•"/>
              <a:defRPr/>
            </a:pPr>
            <a:r>
              <a:rPr lang="es-CO" sz="1600" dirty="0" smtClean="0">
                <a:solidFill>
                  <a:schemeClr val="tx1">
                    <a:lumMod val="75000"/>
                    <a:lumOff val="25000"/>
                  </a:schemeClr>
                </a:solidFill>
                <a:cs typeface="Arial" pitchFamily="34" charset="0"/>
              </a:rPr>
              <a:t> Rango </a:t>
            </a:r>
            <a:r>
              <a:rPr lang="es-CO" sz="1600" dirty="0">
                <a:solidFill>
                  <a:schemeClr val="tx1">
                    <a:lumMod val="75000"/>
                    <a:lumOff val="25000"/>
                  </a:schemeClr>
                </a:solidFill>
                <a:cs typeface="Arial" pitchFamily="34" charset="0"/>
              </a:rPr>
              <a:t>de la partículas del oro.</a:t>
            </a:r>
          </a:p>
          <a:p>
            <a:pPr marL="1246188" lvl="4" indent="-352425" algn="just">
              <a:buClr>
                <a:srgbClr val="CCB400"/>
              </a:buClr>
              <a:buFont typeface="Arial" pitchFamily="34" charset="0"/>
              <a:buChar char="•"/>
              <a:defRPr/>
            </a:pPr>
            <a:r>
              <a:rPr lang="es-CO" sz="1600" dirty="0" smtClean="0">
                <a:solidFill>
                  <a:schemeClr val="tx1">
                    <a:lumMod val="75000"/>
                    <a:lumOff val="25000"/>
                  </a:schemeClr>
                </a:solidFill>
                <a:cs typeface="Arial" pitchFamily="34" charset="0"/>
              </a:rPr>
              <a:t> Definición </a:t>
            </a:r>
            <a:r>
              <a:rPr lang="es-CO" sz="1600" dirty="0">
                <a:solidFill>
                  <a:schemeClr val="tx1">
                    <a:lumMod val="75000"/>
                    <a:lumOff val="25000"/>
                  </a:schemeClr>
                </a:solidFill>
                <a:cs typeface="Arial" pitchFamily="34" charset="0"/>
              </a:rPr>
              <a:t>de colores y construcción de tablas</a:t>
            </a:r>
            <a:endParaRPr lang="es-CO" sz="1600" dirty="0" smtClean="0">
              <a:solidFill>
                <a:schemeClr val="tx1">
                  <a:lumMod val="75000"/>
                  <a:lumOff val="25000"/>
                </a:schemeClr>
              </a:solidFill>
              <a:cs typeface="Arial" pitchFamily="34" charset="0"/>
            </a:endParaRPr>
          </a:p>
        </p:txBody>
      </p:sp>
      <p:pic>
        <p:nvPicPr>
          <p:cNvPr id="10" name="Picture 2" descr="http://chalicegold.com/upload/images/Projects/Eritrea/imgZaraGeologyFig2.small.png"/>
          <p:cNvPicPr>
            <a:picLocks noChangeAspect="1" noChangeArrowheads="1"/>
          </p:cNvPicPr>
          <p:nvPr/>
        </p:nvPicPr>
        <p:blipFill>
          <a:blip r:embed="rId5" cstate="print"/>
          <a:srcRect/>
          <a:stretch>
            <a:fillRect/>
          </a:stretch>
        </p:blipFill>
        <p:spPr bwMode="auto">
          <a:xfrm>
            <a:off x="8445211" y="1565275"/>
            <a:ext cx="3518188" cy="4419124"/>
          </a:xfrm>
          <a:prstGeom prst="rect">
            <a:avLst/>
          </a:prstGeom>
          <a:noFill/>
        </p:spPr>
      </p:pic>
    </p:spTree>
    <p:extLst>
      <p:ext uri="{BB962C8B-B14F-4D97-AF65-F5344CB8AC3E}">
        <p14:creationId xmlns:p14="http://schemas.microsoft.com/office/powerpoint/2010/main" val="28404379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5905" y="187873"/>
            <a:ext cx="1903495" cy="1009680"/>
          </a:xfrm>
          <a:prstGeom prst="rect">
            <a:avLst/>
          </a:prstGeom>
        </p:spPr>
      </p:pic>
      <p:pic>
        <p:nvPicPr>
          <p:cNvPr id="6" name="Imagen 5"/>
          <p:cNvPicPr>
            <a:picLocks noChangeAspect="1"/>
          </p:cNvPicPr>
          <p:nvPr/>
        </p:nvPicPr>
        <p:blipFill>
          <a:blip r:embed="rId3"/>
          <a:stretch>
            <a:fillRect/>
          </a:stretch>
        </p:blipFill>
        <p:spPr>
          <a:xfrm>
            <a:off x="300581" y="1247689"/>
            <a:ext cx="1854250" cy="317586"/>
          </a:xfrm>
          <a:prstGeom prst="rect">
            <a:avLst/>
          </a:prstGeom>
        </p:spPr>
      </p:pic>
      <p:pic>
        <p:nvPicPr>
          <p:cNvPr id="7" name="Imagen 6"/>
          <p:cNvPicPr>
            <a:picLocks noChangeAspect="1"/>
          </p:cNvPicPr>
          <p:nvPr/>
        </p:nvPicPr>
        <p:blipFill>
          <a:blip r:embed="rId4"/>
          <a:stretch>
            <a:fillRect/>
          </a:stretch>
        </p:blipFill>
        <p:spPr>
          <a:xfrm rot="16200000" flipH="1">
            <a:off x="6014414" y="680414"/>
            <a:ext cx="163172" cy="12191999"/>
          </a:xfrm>
          <a:prstGeom prst="rect">
            <a:avLst/>
          </a:prstGeom>
        </p:spPr>
      </p:pic>
      <p:sp>
        <p:nvSpPr>
          <p:cNvPr id="5" name="4 Rectángulo"/>
          <p:cNvSpPr/>
          <p:nvPr/>
        </p:nvSpPr>
        <p:spPr>
          <a:xfrm>
            <a:off x="508000" y="1584236"/>
            <a:ext cx="7581900" cy="4208844"/>
          </a:xfrm>
          <a:prstGeom prst="rect">
            <a:avLst/>
          </a:prstGeom>
        </p:spPr>
        <p:txBody>
          <a:bodyPr wrap="square">
            <a:spAutoFit/>
          </a:bodyPr>
          <a:lstStyle/>
          <a:p>
            <a:pPr marL="108000" indent="-342900" algn="just">
              <a:spcBef>
                <a:spcPts val="600"/>
              </a:spcBef>
              <a:spcAft>
                <a:spcPts val="600"/>
              </a:spcAft>
              <a:defRPr/>
            </a:pPr>
            <a:r>
              <a:rPr lang="es-CO" sz="1500" b="1" dirty="0" smtClean="0">
                <a:solidFill>
                  <a:srgbClr val="CCB400"/>
                </a:solidFill>
                <a:cs typeface="Arial" pitchFamily="34" charset="0"/>
              </a:rPr>
              <a:t>Evaluación Financiera del Proyecto Minero</a:t>
            </a:r>
            <a:endParaRPr lang="es-CO" sz="1500" dirty="0" smtClean="0">
              <a:cs typeface="Arial" pitchFamily="34" charset="0"/>
            </a:endParaRPr>
          </a:p>
          <a:p>
            <a:pPr lvl="0" algn="just">
              <a:spcAft>
                <a:spcPts val="600"/>
              </a:spcAft>
              <a:defRPr/>
            </a:pPr>
            <a:r>
              <a:rPr lang="es-CO" sz="1500" dirty="0" smtClean="0">
                <a:solidFill>
                  <a:schemeClr val="tx1">
                    <a:lumMod val="75000"/>
                    <a:lumOff val="25000"/>
                  </a:schemeClr>
                </a:solidFill>
                <a:cs typeface="Arial" pitchFamily="34" charset="0"/>
              </a:rPr>
              <a:t>El estudio de factibilidad debe describir el método de explotación que se ha considerado como el más económico y eficiente. Para ello, se utilizan los siguientes criterios básicos.</a:t>
            </a:r>
          </a:p>
          <a:p>
            <a:pPr algn="just">
              <a:spcAft>
                <a:spcPts val="300"/>
              </a:spcAft>
              <a:defRPr/>
            </a:pPr>
            <a:r>
              <a:rPr lang="es-CO" sz="1500" b="1" dirty="0" smtClean="0">
                <a:solidFill>
                  <a:srgbClr val="CCB400"/>
                </a:solidFill>
                <a:cs typeface="Arial" pitchFamily="34" charset="0"/>
              </a:rPr>
              <a:t>1. </a:t>
            </a:r>
            <a:r>
              <a:rPr lang="es-CO" sz="1500" dirty="0" smtClean="0">
                <a:solidFill>
                  <a:schemeClr val="tx1">
                    <a:lumMod val="75000"/>
                    <a:lumOff val="25000"/>
                  </a:schemeClr>
                </a:solidFill>
                <a:cs typeface="Arial" pitchFamily="34" charset="0"/>
              </a:rPr>
              <a:t>Forma, tamaño y posición espacial del cuerpo mineralizado. </a:t>
            </a:r>
          </a:p>
          <a:p>
            <a:pPr algn="just">
              <a:spcAft>
                <a:spcPts val="300"/>
              </a:spcAft>
              <a:defRPr/>
            </a:pPr>
            <a:r>
              <a:rPr lang="es-CO" sz="1500" b="1" dirty="0" smtClean="0">
                <a:solidFill>
                  <a:srgbClr val="CCB400"/>
                </a:solidFill>
                <a:cs typeface="Arial" pitchFamily="34" charset="0"/>
              </a:rPr>
              <a:t>2. </a:t>
            </a:r>
            <a:r>
              <a:rPr lang="es-CO" sz="1500" dirty="0" smtClean="0">
                <a:solidFill>
                  <a:schemeClr val="tx1">
                    <a:lumMod val="75000"/>
                    <a:lumOff val="25000"/>
                  </a:schemeClr>
                </a:solidFill>
                <a:cs typeface="Arial" pitchFamily="34" charset="0"/>
              </a:rPr>
              <a:t>Contenido y distribución de los valores metálicos. </a:t>
            </a:r>
          </a:p>
          <a:p>
            <a:pPr algn="just">
              <a:spcAft>
                <a:spcPts val="300"/>
              </a:spcAft>
              <a:defRPr/>
            </a:pPr>
            <a:r>
              <a:rPr lang="es-CO" sz="1500" b="1" dirty="0" smtClean="0">
                <a:solidFill>
                  <a:srgbClr val="CCB400"/>
                </a:solidFill>
                <a:cs typeface="Arial" pitchFamily="34" charset="0"/>
              </a:rPr>
              <a:t>3. </a:t>
            </a:r>
            <a:r>
              <a:rPr lang="es-CO" sz="1500" dirty="0" smtClean="0">
                <a:solidFill>
                  <a:schemeClr val="tx1">
                    <a:lumMod val="75000"/>
                    <a:lumOff val="25000"/>
                  </a:schemeClr>
                </a:solidFill>
                <a:cs typeface="Arial" pitchFamily="34" charset="0"/>
              </a:rPr>
              <a:t>Propiedades físicas y químicas del mineral y las rocas adyacentes.</a:t>
            </a:r>
            <a:r>
              <a:rPr lang="es-CO" sz="1500" b="1" dirty="0" smtClean="0">
                <a:solidFill>
                  <a:schemeClr val="tx1">
                    <a:lumMod val="75000"/>
                    <a:lumOff val="25000"/>
                  </a:schemeClr>
                </a:solidFill>
                <a:cs typeface="Arial" pitchFamily="34" charset="0"/>
              </a:rPr>
              <a:t> </a:t>
            </a:r>
          </a:p>
          <a:p>
            <a:pPr algn="just">
              <a:spcAft>
                <a:spcPts val="300"/>
              </a:spcAft>
              <a:defRPr/>
            </a:pPr>
            <a:r>
              <a:rPr lang="es-CO" sz="1500" b="1" dirty="0" smtClean="0">
                <a:solidFill>
                  <a:srgbClr val="CCB400"/>
                </a:solidFill>
                <a:cs typeface="Arial" pitchFamily="34" charset="0"/>
              </a:rPr>
              <a:t>4. </a:t>
            </a:r>
            <a:r>
              <a:rPr lang="es-CO" sz="1500" dirty="0" smtClean="0">
                <a:solidFill>
                  <a:schemeClr val="tx1">
                    <a:lumMod val="75000"/>
                    <a:lumOff val="25000"/>
                  </a:schemeClr>
                </a:solidFill>
                <a:cs typeface="Arial" pitchFamily="34" charset="0"/>
              </a:rPr>
              <a:t>Factores económicos y facilidad de transporte. </a:t>
            </a:r>
          </a:p>
          <a:p>
            <a:pPr algn="just">
              <a:spcAft>
                <a:spcPts val="300"/>
              </a:spcAft>
              <a:defRPr/>
            </a:pPr>
            <a:r>
              <a:rPr lang="es-CO" sz="1500" b="1" dirty="0" smtClean="0">
                <a:solidFill>
                  <a:srgbClr val="CCB400"/>
                </a:solidFill>
                <a:cs typeface="Arial" pitchFamily="34" charset="0"/>
              </a:rPr>
              <a:t>5. </a:t>
            </a:r>
            <a:r>
              <a:rPr lang="es-CO" sz="1500" dirty="0" smtClean="0">
                <a:solidFill>
                  <a:schemeClr val="tx1">
                    <a:lumMod val="75000"/>
                    <a:lumOff val="25000"/>
                  </a:schemeClr>
                </a:solidFill>
                <a:cs typeface="Arial" pitchFamily="34" charset="0"/>
              </a:rPr>
              <a:t>Condiciones de seguridad, de medio ambiente y disposiciones gubernamentales.</a:t>
            </a:r>
          </a:p>
          <a:p>
            <a:pPr algn="just">
              <a:spcBef>
                <a:spcPts val="1200"/>
              </a:spcBef>
              <a:spcAft>
                <a:spcPts val="600"/>
              </a:spcAft>
              <a:defRPr/>
            </a:pPr>
            <a:r>
              <a:rPr lang="es-CO" sz="1500" b="1" dirty="0" smtClean="0">
                <a:solidFill>
                  <a:srgbClr val="CCB400"/>
                </a:solidFill>
                <a:cs typeface="Arial" pitchFamily="34" charset="0"/>
              </a:rPr>
              <a:t>Diseño de la Explotación Minera</a:t>
            </a:r>
            <a:endParaRPr lang="es-CO" sz="1500" dirty="0" smtClean="0">
              <a:cs typeface="Arial" pitchFamily="34" charset="0"/>
            </a:endParaRPr>
          </a:p>
          <a:p>
            <a:pPr algn="just">
              <a:spcAft>
                <a:spcPts val="600"/>
              </a:spcAft>
              <a:buNone/>
            </a:pPr>
            <a:r>
              <a:rPr lang="es-CO" sz="1500" dirty="0" smtClean="0">
                <a:solidFill>
                  <a:schemeClr val="tx1">
                    <a:lumMod val="75000"/>
                    <a:lumOff val="25000"/>
                  </a:schemeClr>
                </a:solidFill>
                <a:cs typeface="Arial" pitchFamily="34" charset="0"/>
              </a:rPr>
              <a:t>El objetivo en la determinación del método es la óptima extracción de reservas con el mayor beneficio económico y la máxima seguridad en la operación.</a:t>
            </a:r>
          </a:p>
          <a:p>
            <a:pPr algn="just">
              <a:buNone/>
            </a:pPr>
            <a:r>
              <a:rPr lang="es-CO" sz="1500" dirty="0" smtClean="0">
                <a:solidFill>
                  <a:schemeClr val="tx1">
                    <a:lumMod val="75000"/>
                    <a:lumOff val="25000"/>
                  </a:schemeClr>
                </a:solidFill>
                <a:cs typeface="Arial" pitchFamily="34" charset="0"/>
              </a:rPr>
              <a:t>Se realizan actividades para establecer y desarrollar las instalaciones para la extracción, tratamiento y transporte de los recursos minerales, estas instalaciones incluyen infraestructura productiva, energética y vial (caminos, vías férreas, puertos, aeropuertos); posteriormente el acondicionamiento de maquinarias y equipos.</a:t>
            </a:r>
            <a:endParaRPr lang="es-CO" sz="1500" dirty="0">
              <a:solidFill>
                <a:schemeClr val="tx1">
                  <a:lumMod val="75000"/>
                  <a:lumOff val="25000"/>
                </a:schemeClr>
              </a:solidFill>
              <a:cs typeface="Arial" pitchFamily="34" charset="0"/>
            </a:endParaRPr>
          </a:p>
        </p:txBody>
      </p:sp>
      <p:pic>
        <p:nvPicPr>
          <p:cNvPr id="10" name="Picture 16" descr="http://adventuresincapitalism.com/webservices/Open%20Pit%20Gold%20Mine%202.jpg"/>
          <p:cNvPicPr>
            <a:picLocks noChangeAspect="1" noChangeArrowheads="1"/>
          </p:cNvPicPr>
          <p:nvPr/>
        </p:nvPicPr>
        <p:blipFill>
          <a:blip r:embed="rId5" cstate="print"/>
          <a:srcRect/>
          <a:stretch>
            <a:fillRect/>
          </a:stretch>
        </p:blipFill>
        <p:spPr bwMode="auto">
          <a:xfrm>
            <a:off x="8130162" y="4161663"/>
            <a:ext cx="3958075" cy="2405888"/>
          </a:xfrm>
          <a:prstGeom prst="rect">
            <a:avLst/>
          </a:prstGeom>
          <a:ln>
            <a:noFill/>
          </a:ln>
          <a:effectLst>
            <a:outerShdw blurRad="190500" algn="tl" rotWithShape="0">
              <a:srgbClr val="000000">
                <a:alpha val="70000"/>
              </a:srgbClr>
            </a:outerShdw>
          </a:effectLst>
        </p:spPr>
      </p:pic>
      <p:pic>
        <p:nvPicPr>
          <p:cNvPr id="11" name="Picture 2" descr="http://2.bp.blogspot.com/-DtXE_aCjgR0/TjfzNYuPX3I/AAAAAAAAAZI/XNd9LbECRJg/s1600/SC.jpg"/>
          <p:cNvPicPr>
            <a:picLocks noChangeAspect="1" noChangeArrowheads="1"/>
          </p:cNvPicPr>
          <p:nvPr/>
        </p:nvPicPr>
        <p:blipFill>
          <a:blip r:embed="rId6" cstate="print"/>
          <a:srcRect/>
          <a:stretch>
            <a:fillRect/>
          </a:stretch>
        </p:blipFill>
        <p:spPr bwMode="auto">
          <a:xfrm>
            <a:off x="8128000" y="1565275"/>
            <a:ext cx="3835400" cy="2484218"/>
          </a:xfrm>
          <a:prstGeom prst="rect">
            <a:avLst/>
          </a:prstGeom>
          <a:noFill/>
        </p:spPr>
      </p:pic>
      <p:sp>
        <p:nvSpPr>
          <p:cNvPr id="12" name="Rectángulo 1"/>
          <p:cNvSpPr/>
          <p:nvPr/>
        </p:nvSpPr>
        <p:spPr>
          <a:xfrm>
            <a:off x="6896100" y="0"/>
            <a:ext cx="5295899" cy="9525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latin typeface="Arial" panose="020B0604020202020204" pitchFamily="34" charset="0"/>
                <a:cs typeface="Arial" panose="020B0604020202020204" pitchFamily="34" charset="0"/>
              </a:rPr>
              <a:t>Nuestros Servicios</a:t>
            </a:r>
            <a:endParaRPr lang="es-CO"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5317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5905" y="187873"/>
            <a:ext cx="1903495" cy="1009680"/>
          </a:xfrm>
          <a:prstGeom prst="rect">
            <a:avLst/>
          </a:prstGeom>
        </p:spPr>
      </p:pic>
      <p:pic>
        <p:nvPicPr>
          <p:cNvPr id="6" name="Imagen 5"/>
          <p:cNvPicPr>
            <a:picLocks noChangeAspect="1"/>
          </p:cNvPicPr>
          <p:nvPr/>
        </p:nvPicPr>
        <p:blipFill>
          <a:blip r:embed="rId3"/>
          <a:stretch>
            <a:fillRect/>
          </a:stretch>
        </p:blipFill>
        <p:spPr>
          <a:xfrm>
            <a:off x="300581" y="1247689"/>
            <a:ext cx="1854250" cy="317586"/>
          </a:xfrm>
          <a:prstGeom prst="rect">
            <a:avLst/>
          </a:prstGeom>
        </p:spPr>
      </p:pic>
      <p:pic>
        <p:nvPicPr>
          <p:cNvPr id="7" name="Imagen 6"/>
          <p:cNvPicPr>
            <a:picLocks noChangeAspect="1"/>
          </p:cNvPicPr>
          <p:nvPr/>
        </p:nvPicPr>
        <p:blipFill>
          <a:blip r:embed="rId4"/>
          <a:stretch>
            <a:fillRect/>
          </a:stretch>
        </p:blipFill>
        <p:spPr>
          <a:xfrm rot="16200000" flipH="1">
            <a:off x="6014414" y="680414"/>
            <a:ext cx="163172" cy="12191999"/>
          </a:xfrm>
          <a:prstGeom prst="rect">
            <a:avLst/>
          </a:prstGeom>
        </p:spPr>
      </p:pic>
      <p:sp>
        <p:nvSpPr>
          <p:cNvPr id="5" name="4 Rectángulo"/>
          <p:cNvSpPr/>
          <p:nvPr/>
        </p:nvSpPr>
        <p:spPr>
          <a:xfrm>
            <a:off x="482600" y="1599337"/>
            <a:ext cx="7607300" cy="5315301"/>
          </a:xfrm>
          <a:prstGeom prst="rect">
            <a:avLst/>
          </a:prstGeom>
        </p:spPr>
        <p:txBody>
          <a:bodyPr wrap="square">
            <a:spAutoFit/>
          </a:bodyPr>
          <a:lstStyle/>
          <a:p>
            <a:pPr lvl="0" algn="just">
              <a:spcAft>
                <a:spcPts val="300"/>
              </a:spcAft>
              <a:defRPr/>
            </a:pPr>
            <a:r>
              <a:rPr lang="es-CO" sz="1500" b="1" dirty="0" smtClean="0">
                <a:solidFill>
                  <a:srgbClr val="CCB400"/>
                </a:solidFill>
                <a:cs typeface="Arial" pitchFamily="34" charset="0"/>
              </a:rPr>
              <a:t>Plantas de Beneficio y de Recuperación de Metales Preciosos</a:t>
            </a:r>
            <a:endParaRPr lang="es-CO" sz="1500" dirty="0" smtClean="0">
              <a:cs typeface="Arial" pitchFamily="34" charset="0"/>
            </a:endParaRPr>
          </a:p>
          <a:p>
            <a:pPr lvl="0" algn="just">
              <a:spcAft>
                <a:spcPts val="300"/>
              </a:spcAft>
              <a:defRPr/>
            </a:pPr>
            <a:r>
              <a:rPr lang="es-CO" sz="1500" dirty="0">
                <a:solidFill>
                  <a:schemeClr val="tx1">
                    <a:lumMod val="75000"/>
                    <a:lumOff val="25000"/>
                  </a:schemeClr>
                </a:solidFill>
                <a:cs typeface="Arial" pitchFamily="34" charset="0"/>
              </a:rPr>
              <a:t>El éxito de un eficiente proceso de explotación radica en la correlación entre el tenor indicado por la exploración y el recuperado. Esto es posible lograrlo mediante la utilización de equipos especializados para la recuperación del oro en un 90% </a:t>
            </a:r>
            <a:r>
              <a:rPr lang="es-CO" sz="1500" dirty="0" smtClean="0">
                <a:solidFill>
                  <a:schemeClr val="tx1">
                    <a:lumMod val="75000"/>
                    <a:lumOff val="25000"/>
                  </a:schemeClr>
                </a:solidFill>
                <a:cs typeface="Arial" pitchFamily="34" charset="0"/>
              </a:rPr>
              <a:t>de </a:t>
            </a:r>
            <a:r>
              <a:rPr lang="es-CO" sz="1500" dirty="0">
                <a:solidFill>
                  <a:schemeClr val="tx1">
                    <a:lumMod val="75000"/>
                    <a:lumOff val="25000"/>
                  </a:schemeClr>
                </a:solidFill>
                <a:cs typeface="Arial" pitchFamily="34" charset="0"/>
              </a:rPr>
              <a:t>la malla 200, en cada una de las lavadas realizadas.</a:t>
            </a:r>
          </a:p>
          <a:p>
            <a:pPr marL="342900" lvl="0" indent="-342900" algn="just">
              <a:defRPr/>
            </a:pPr>
            <a:r>
              <a:rPr lang="es-CO" sz="1500" dirty="0">
                <a:solidFill>
                  <a:schemeClr val="tx1">
                    <a:lumMod val="75000"/>
                    <a:lumOff val="25000"/>
                  </a:schemeClr>
                </a:solidFill>
                <a:cs typeface="Arial" pitchFamily="34" charset="0"/>
              </a:rPr>
              <a:t>Las plantas </a:t>
            </a:r>
            <a:r>
              <a:rPr lang="es-CO" sz="1500" dirty="0" smtClean="0">
                <a:solidFill>
                  <a:schemeClr val="tx1">
                    <a:lumMod val="75000"/>
                    <a:lumOff val="25000"/>
                  </a:schemeClr>
                </a:solidFill>
                <a:cs typeface="Arial" pitchFamily="34" charset="0"/>
              </a:rPr>
              <a:t>pueden estar </a:t>
            </a:r>
            <a:r>
              <a:rPr lang="es-CO" sz="1500" dirty="0">
                <a:solidFill>
                  <a:schemeClr val="tx1">
                    <a:lumMod val="75000"/>
                    <a:lumOff val="25000"/>
                  </a:schemeClr>
                </a:solidFill>
                <a:cs typeface="Arial" pitchFamily="34" charset="0"/>
              </a:rPr>
              <a:t>compuestas por:</a:t>
            </a:r>
          </a:p>
          <a:p>
            <a:pPr marL="432000" lvl="0" indent="-252000" algn="just">
              <a:buClr>
                <a:srgbClr val="CCB400"/>
              </a:buClr>
              <a:buFont typeface="Arial" pitchFamily="34" charset="0"/>
              <a:buChar char="•"/>
              <a:defRPr/>
            </a:pPr>
            <a:r>
              <a:rPr lang="es-CO" sz="1500" dirty="0">
                <a:solidFill>
                  <a:schemeClr val="tx1">
                    <a:lumMod val="75000"/>
                    <a:lumOff val="25000"/>
                  </a:schemeClr>
                </a:solidFill>
                <a:cs typeface="Arial" pitchFamily="34" charset="0"/>
              </a:rPr>
              <a:t>Tolva de alimentación.</a:t>
            </a:r>
          </a:p>
          <a:p>
            <a:pPr marL="432000" lvl="0" indent="-252000" algn="just">
              <a:buClr>
                <a:srgbClr val="CCB400"/>
              </a:buClr>
              <a:buFont typeface="Arial" pitchFamily="34" charset="0"/>
              <a:buChar char="•"/>
              <a:defRPr/>
            </a:pPr>
            <a:r>
              <a:rPr lang="es-CO" sz="1500" dirty="0">
                <a:solidFill>
                  <a:schemeClr val="tx1">
                    <a:lumMod val="75000"/>
                    <a:lumOff val="25000"/>
                  </a:schemeClr>
                </a:solidFill>
                <a:cs typeface="Arial" pitchFamily="34" charset="0"/>
              </a:rPr>
              <a:t>Criba o Trommel.</a:t>
            </a:r>
          </a:p>
          <a:p>
            <a:pPr marL="432000" lvl="0" indent="-252000" algn="just">
              <a:buClr>
                <a:srgbClr val="CCB400"/>
              </a:buClr>
              <a:buFont typeface="Arial" pitchFamily="34" charset="0"/>
              <a:buChar char="•"/>
              <a:defRPr/>
            </a:pPr>
            <a:r>
              <a:rPr lang="es-CO" sz="1500" dirty="0">
                <a:solidFill>
                  <a:schemeClr val="tx1">
                    <a:lumMod val="75000"/>
                    <a:lumOff val="25000"/>
                  </a:schemeClr>
                </a:solidFill>
                <a:cs typeface="Arial" pitchFamily="34" charset="0"/>
              </a:rPr>
              <a:t>Hidrociclon.</a:t>
            </a:r>
          </a:p>
          <a:p>
            <a:pPr marL="432000" lvl="0" indent="-252000" algn="just">
              <a:buClr>
                <a:srgbClr val="CCB400"/>
              </a:buClr>
              <a:buFont typeface="Arial" pitchFamily="34" charset="0"/>
              <a:buChar char="•"/>
              <a:defRPr/>
            </a:pPr>
            <a:r>
              <a:rPr lang="es-CO" sz="1500" dirty="0" err="1">
                <a:solidFill>
                  <a:schemeClr val="tx1">
                    <a:lumMod val="75000"/>
                    <a:lumOff val="25000"/>
                  </a:schemeClr>
                </a:solidFill>
                <a:cs typeface="Arial" pitchFamily="34" charset="0"/>
              </a:rPr>
              <a:t>Jigs</a:t>
            </a:r>
            <a:r>
              <a:rPr lang="es-CO" sz="1500" dirty="0">
                <a:solidFill>
                  <a:schemeClr val="tx1">
                    <a:lumMod val="75000"/>
                    <a:lumOff val="25000"/>
                  </a:schemeClr>
                </a:solidFill>
                <a:cs typeface="Arial" pitchFamily="34" charset="0"/>
              </a:rPr>
              <a:t>.</a:t>
            </a:r>
          </a:p>
          <a:p>
            <a:pPr marL="432000" lvl="0" indent="-252000" algn="just">
              <a:buClr>
                <a:srgbClr val="CCB400"/>
              </a:buClr>
              <a:buFont typeface="Arial" pitchFamily="34" charset="0"/>
              <a:buChar char="•"/>
              <a:defRPr/>
            </a:pPr>
            <a:r>
              <a:rPr lang="es-CO" sz="1500" dirty="0">
                <a:solidFill>
                  <a:schemeClr val="tx1">
                    <a:lumMod val="75000"/>
                    <a:lumOff val="25000"/>
                  </a:schemeClr>
                </a:solidFill>
                <a:cs typeface="Arial" pitchFamily="34" charset="0"/>
              </a:rPr>
              <a:t>Concentrador gravimétrico.</a:t>
            </a:r>
          </a:p>
          <a:p>
            <a:pPr marL="432000" lvl="0" indent="-252000" algn="just">
              <a:buClr>
                <a:srgbClr val="CCB400"/>
              </a:buClr>
              <a:buFont typeface="Arial" pitchFamily="34" charset="0"/>
              <a:buChar char="•"/>
              <a:defRPr/>
            </a:pPr>
            <a:r>
              <a:rPr lang="es-CO" sz="1500" dirty="0">
                <a:solidFill>
                  <a:schemeClr val="tx1">
                    <a:lumMod val="75000"/>
                    <a:lumOff val="25000"/>
                  </a:schemeClr>
                </a:solidFill>
                <a:cs typeface="Arial" pitchFamily="34" charset="0"/>
              </a:rPr>
              <a:t>Bomba de sólidos.</a:t>
            </a:r>
          </a:p>
          <a:p>
            <a:pPr algn="just">
              <a:spcBef>
                <a:spcPct val="20000"/>
              </a:spcBef>
              <a:defRPr/>
            </a:pPr>
            <a:r>
              <a:rPr lang="es-CO" sz="1500" b="1" dirty="0" smtClean="0">
                <a:solidFill>
                  <a:srgbClr val="CCB400"/>
                </a:solidFill>
                <a:cs typeface="Arial" pitchFamily="34" charset="0"/>
              </a:rPr>
              <a:t>Cierre de Mina y Reforestación</a:t>
            </a:r>
          </a:p>
          <a:p>
            <a:pPr lvl="0" algn="just">
              <a:spcBef>
                <a:spcPct val="20000"/>
              </a:spcBef>
              <a:defRPr/>
            </a:pPr>
            <a:r>
              <a:rPr lang="es-CO" sz="1500" dirty="0">
                <a:solidFill>
                  <a:schemeClr val="tx1">
                    <a:lumMod val="75000"/>
                    <a:lumOff val="25000"/>
                  </a:schemeClr>
                </a:solidFill>
                <a:cs typeface="Arial" pitchFamily="34" charset="0"/>
              </a:rPr>
              <a:t>Alcanzar un equilibrio entre la alteración del Medio Ambiente y los beneficios producidos por la actividad minera, debe estar fundamentado a través de criterios técnicos racionales, basados en una gestión efectiva en la restauración y conservación del medio </a:t>
            </a:r>
            <a:r>
              <a:rPr lang="es-CO" sz="1500" dirty="0" smtClean="0">
                <a:solidFill>
                  <a:schemeClr val="tx1">
                    <a:lumMod val="75000"/>
                    <a:lumOff val="25000"/>
                  </a:schemeClr>
                </a:solidFill>
                <a:cs typeface="Arial" pitchFamily="34" charset="0"/>
              </a:rPr>
              <a:t>ambiente.</a:t>
            </a:r>
          </a:p>
          <a:p>
            <a:pPr marL="342900" indent="-342900" algn="just">
              <a:spcBef>
                <a:spcPct val="20000"/>
              </a:spcBef>
            </a:pPr>
            <a:r>
              <a:rPr lang="es-CO" sz="1500" dirty="0">
                <a:solidFill>
                  <a:schemeClr val="tx1">
                    <a:lumMod val="75000"/>
                    <a:lumOff val="25000"/>
                  </a:schemeClr>
                </a:solidFill>
                <a:cs typeface="Arial" pitchFamily="34" charset="0"/>
              </a:rPr>
              <a:t>Estudio de Evaluación de Impacto Ambiental en Minería.</a:t>
            </a:r>
          </a:p>
          <a:p>
            <a:pPr marL="800100" lvl="1" indent="-342900" algn="just" defTabSz="468000">
              <a:buClr>
                <a:srgbClr val="CCB400"/>
              </a:buClr>
              <a:buFont typeface="Wingdings" pitchFamily="2" charset="2"/>
              <a:buChar char="ü"/>
            </a:pPr>
            <a:r>
              <a:rPr lang="es-CO" sz="1500" dirty="0">
                <a:solidFill>
                  <a:schemeClr val="tx1">
                    <a:lumMod val="75000"/>
                    <a:lumOff val="25000"/>
                  </a:schemeClr>
                </a:solidFill>
                <a:cs typeface="Arial" pitchFamily="34" charset="0"/>
              </a:rPr>
              <a:t>Identificar, predecir y prevenir las alteraciones ambientales.</a:t>
            </a:r>
          </a:p>
          <a:p>
            <a:pPr marL="342900" indent="-342900" algn="just">
              <a:spcBef>
                <a:spcPct val="20000"/>
              </a:spcBef>
            </a:pPr>
            <a:r>
              <a:rPr lang="es-CO" sz="1500" dirty="0">
                <a:solidFill>
                  <a:schemeClr val="tx1">
                    <a:lumMod val="75000"/>
                    <a:lumOff val="25000"/>
                  </a:schemeClr>
                </a:solidFill>
                <a:cs typeface="Arial" pitchFamily="34" charset="0"/>
              </a:rPr>
              <a:t>Estudio de Restauración del Medio Alterado.</a:t>
            </a:r>
          </a:p>
          <a:p>
            <a:pPr marL="800100" lvl="1" indent="-342900" algn="just" defTabSz="468000">
              <a:buClr>
                <a:srgbClr val="CCB400"/>
              </a:buClr>
              <a:buFont typeface="Wingdings" pitchFamily="2" charset="2"/>
              <a:buChar char="ü"/>
            </a:pPr>
            <a:r>
              <a:rPr lang="es-CO" sz="1500" dirty="0">
                <a:solidFill>
                  <a:schemeClr val="tx1">
                    <a:lumMod val="75000"/>
                    <a:lumOff val="25000"/>
                  </a:schemeClr>
                </a:solidFill>
                <a:cs typeface="Arial" pitchFamily="34" charset="0"/>
              </a:rPr>
              <a:t>Son las medidas para la recuperación mediante el uso de la vegetación.</a:t>
            </a:r>
          </a:p>
          <a:p>
            <a:pPr lvl="0" algn="just">
              <a:spcBef>
                <a:spcPct val="20000"/>
              </a:spcBef>
              <a:defRPr/>
            </a:pPr>
            <a:endParaRPr lang="es-CO" sz="1500" dirty="0" err="1">
              <a:cs typeface="Arial" pitchFamily="34" charset="0"/>
            </a:endParaRPr>
          </a:p>
        </p:txBody>
      </p:sp>
      <p:pic>
        <p:nvPicPr>
          <p:cNvPr id="10" name="Picture 4"/>
          <p:cNvPicPr>
            <a:picLocks noChangeAspect="1" noChangeArrowheads="1"/>
          </p:cNvPicPr>
          <p:nvPr/>
        </p:nvPicPr>
        <p:blipFill>
          <a:blip r:embed="rId5" cstate="print"/>
          <a:srcRect/>
          <a:stretch>
            <a:fillRect/>
          </a:stretch>
        </p:blipFill>
        <p:spPr bwMode="auto">
          <a:xfrm>
            <a:off x="8331004" y="1492298"/>
            <a:ext cx="3724283" cy="2308703"/>
          </a:xfrm>
          <a:prstGeom prst="rect">
            <a:avLst/>
          </a:prstGeom>
          <a:noFill/>
          <a:ln w="9525">
            <a:noFill/>
            <a:miter lim="800000"/>
            <a:headEnd/>
            <a:tailEnd/>
          </a:ln>
        </p:spPr>
      </p:pic>
      <p:pic>
        <p:nvPicPr>
          <p:cNvPr id="11" name="Picture 2" descr="http://t2.gstatic.com/images?q=tbn:ANd9GcQiodPRLGYdFrg9nvkk2vcGuuI0sH5p_ySTsK3CjmxYU-TiObF6i3J7cYBQYw"/>
          <p:cNvPicPr>
            <a:picLocks noChangeAspect="1" noChangeArrowheads="1"/>
          </p:cNvPicPr>
          <p:nvPr/>
        </p:nvPicPr>
        <p:blipFill>
          <a:blip r:embed="rId6" cstate="print"/>
          <a:srcRect/>
          <a:stretch>
            <a:fillRect/>
          </a:stretch>
        </p:blipFill>
        <p:spPr bwMode="auto">
          <a:xfrm>
            <a:off x="8331004" y="3961536"/>
            <a:ext cx="3724284" cy="2515463"/>
          </a:xfrm>
          <a:prstGeom prst="rect">
            <a:avLst/>
          </a:prstGeom>
          <a:ln>
            <a:noFill/>
          </a:ln>
          <a:effectLst>
            <a:outerShdw blurRad="190500" algn="tl" rotWithShape="0">
              <a:srgbClr val="000000">
                <a:alpha val="70000"/>
              </a:srgbClr>
            </a:outerShdw>
          </a:effectLst>
        </p:spPr>
      </p:pic>
      <p:sp>
        <p:nvSpPr>
          <p:cNvPr id="12" name="Rectángulo 1"/>
          <p:cNvSpPr/>
          <p:nvPr/>
        </p:nvSpPr>
        <p:spPr>
          <a:xfrm>
            <a:off x="6896100" y="0"/>
            <a:ext cx="5295899" cy="9525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latin typeface="Arial" panose="020B0604020202020204" pitchFamily="34" charset="0"/>
                <a:cs typeface="Arial" panose="020B0604020202020204" pitchFamily="34" charset="0"/>
              </a:rPr>
              <a:t>Nuestros Servicios</a:t>
            </a:r>
            <a:endParaRPr lang="es-CO"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13536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5905" y="187873"/>
            <a:ext cx="1903495" cy="1009680"/>
          </a:xfrm>
          <a:prstGeom prst="rect">
            <a:avLst/>
          </a:prstGeom>
        </p:spPr>
      </p:pic>
      <p:pic>
        <p:nvPicPr>
          <p:cNvPr id="6" name="Imagen 5"/>
          <p:cNvPicPr>
            <a:picLocks noChangeAspect="1"/>
          </p:cNvPicPr>
          <p:nvPr/>
        </p:nvPicPr>
        <p:blipFill>
          <a:blip r:embed="rId3"/>
          <a:stretch>
            <a:fillRect/>
          </a:stretch>
        </p:blipFill>
        <p:spPr>
          <a:xfrm>
            <a:off x="300581" y="1247689"/>
            <a:ext cx="1854250" cy="317586"/>
          </a:xfrm>
          <a:prstGeom prst="rect">
            <a:avLst/>
          </a:prstGeom>
        </p:spPr>
      </p:pic>
      <p:pic>
        <p:nvPicPr>
          <p:cNvPr id="7" name="Imagen 6"/>
          <p:cNvPicPr>
            <a:picLocks noChangeAspect="1"/>
          </p:cNvPicPr>
          <p:nvPr/>
        </p:nvPicPr>
        <p:blipFill>
          <a:blip r:embed="rId4"/>
          <a:stretch>
            <a:fillRect/>
          </a:stretch>
        </p:blipFill>
        <p:spPr>
          <a:xfrm rot="16200000" flipH="1">
            <a:off x="6014414" y="680414"/>
            <a:ext cx="163172" cy="12191999"/>
          </a:xfrm>
          <a:prstGeom prst="rect">
            <a:avLst/>
          </a:prstGeom>
        </p:spPr>
      </p:pic>
      <p:sp>
        <p:nvSpPr>
          <p:cNvPr id="10" name="9 Rectángulo"/>
          <p:cNvSpPr/>
          <p:nvPr/>
        </p:nvSpPr>
        <p:spPr>
          <a:xfrm>
            <a:off x="533400" y="1578000"/>
            <a:ext cx="7581901" cy="5247590"/>
          </a:xfrm>
          <a:prstGeom prst="rect">
            <a:avLst/>
          </a:prstGeom>
        </p:spPr>
        <p:txBody>
          <a:bodyPr wrap="square">
            <a:spAutoFit/>
          </a:bodyPr>
          <a:lstStyle/>
          <a:p>
            <a:pPr algn="just">
              <a:spcBef>
                <a:spcPts val="600"/>
              </a:spcBef>
            </a:pPr>
            <a:r>
              <a:rPr lang="es-CO" sz="1500" b="1" dirty="0">
                <a:solidFill>
                  <a:srgbClr val="CCB400"/>
                </a:solidFill>
                <a:cs typeface="Arial" pitchFamily="34" charset="0"/>
              </a:rPr>
              <a:t>Acopio de Metales Preciosos </a:t>
            </a:r>
          </a:p>
          <a:p>
            <a:pPr algn="just">
              <a:spcBef>
                <a:spcPts val="600"/>
              </a:spcBef>
            </a:pPr>
            <a:r>
              <a:rPr lang="es-CO" sz="1500" dirty="0">
                <a:solidFill>
                  <a:schemeClr val="tx1">
                    <a:lumMod val="65000"/>
                    <a:lumOff val="35000"/>
                  </a:schemeClr>
                </a:solidFill>
                <a:cs typeface="Arial" pitchFamily="34" charset="0"/>
              </a:rPr>
              <a:t>Nuestras operaciones de acopio de metales se obtiene de las diferentes minas aluviales y subterráneas, ubicadas en los distritos mineros del país. </a:t>
            </a:r>
          </a:p>
          <a:p>
            <a:pPr algn="just">
              <a:spcBef>
                <a:spcPts val="600"/>
              </a:spcBef>
            </a:pPr>
            <a:r>
              <a:rPr lang="es-CO" sz="1500" dirty="0">
                <a:solidFill>
                  <a:schemeClr val="tx1">
                    <a:lumMod val="65000"/>
                    <a:lumOff val="35000"/>
                  </a:schemeClr>
                </a:solidFill>
                <a:cs typeface="Arial" pitchFamily="34" charset="0"/>
              </a:rPr>
              <a:t>La oferta generada a nuestros clientes para la compra del metal, se obtiene de la cotización minuto a minuto de la bolsas internacionales </a:t>
            </a:r>
            <a:r>
              <a:rPr lang="es-CO" sz="1500" dirty="0" smtClean="0">
                <a:solidFill>
                  <a:schemeClr val="tx1">
                    <a:lumMod val="65000"/>
                    <a:lumOff val="35000"/>
                  </a:schemeClr>
                </a:solidFill>
                <a:cs typeface="Arial" pitchFamily="34" charset="0"/>
              </a:rPr>
              <a:t>del SPOT de </a:t>
            </a:r>
            <a:r>
              <a:rPr lang="es-CO" sz="1500" dirty="0">
                <a:solidFill>
                  <a:schemeClr val="tx1">
                    <a:lumMod val="65000"/>
                    <a:lumOff val="35000"/>
                  </a:schemeClr>
                </a:solidFill>
                <a:cs typeface="Arial" pitchFamily="34" charset="0"/>
              </a:rPr>
              <a:t>New York (USA) y </a:t>
            </a:r>
            <a:r>
              <a:rPr lang="es-CO" sz="1500" dirty="0" smtClean="0">
                <a:solidFill>
                  <a:schemeClr val="tx1">
                    <a:lumMod val="65000"/>
                    <a:lumOff val="35000"/>
                  </a:schemeClr>
                </a:solidFill>
                <a:cs typeface="Arial" pitchFamily="34" charset="0"/>
              </a:rPr>
              <a:t>el FIX del London </a:t>
            </a:r>
            <a:r>
              <a:rPr lang="es-CO" sz="1500" dirty="0" err="1">
                <a:solidFill>
                  <a:schemeClr val="tx1">
                    <a:lumMod val="65000"/>
                    <a:lumOff val="35000"/>
                  </a:schemeClr>
                </a:solidFill>
                <a:cs typeface="Arial" pitchFamily="34" charset="0"/>
              </a:rPr>
              <a:t>Metals</a:t>
            </a:r>
            <a:r>
              <a:rPr lang="es-CO" sz="1500" dirty="0">
                <a:solidFill>
                  <a:schemeClr val="tx1">
                    <a:lumMod val="65000"/>
                    <a:lumOff val="35000"/>
                  </a:schemeClr>
                </a:solidFill>
                <a:cs typeface="Arial" pitchFamily="34" charset="0"/>
              </a:rPr>
              <a:t>  </a:t>
            </a:r>
            <a:r>
              <a:rPr lang="es-CO" sz="1500" dirty="0" err="1">
                <a:solidFill>
                  <a:schemeClr val="tx1">
                    <a:lumMod val="65000"/>
                    <a:lumOff val="35000"/>
                  </a:schemeClr>
                </a:solidFill>
                <a:cs typeface="Arial" pitchFamily="34" charset="0"/>
              </a:rPr>
              <a:t>Bullion</a:t>
            </a:r>
            <a:r>
              <a:rPr lang="es-CO" sz="1500" dirty="0">
                <a:solidFill>
                  <a:schemeClr val="tx1">
                    <a:lumMod val="65000"/>
                    <a:lumOff val="35000"/>
                  </a:schemeClr>
                </a:solidFill>
                <a:cs typeface="Arial" pitchFamily="34" charset="0"/>
              </a:rPr>
              <a:t> (Europa).</a:t>
            </a:r>
          </a:p>
          <a:p>
            <a:pPr marL="285750" indent="-285750" algn="just">
              <a:spcBef>
                <a:spcPts val="600"/>
              </a:spcBef>
              <a:buFont typeface="Wingdings" panose="05000000000000000000" pitchFamily="2" charset="2"/>
              <a:buChar char="ü"/>
            </a:pPr>
            <a:r>
              <a:rPr lang="es-CO" sz="1500" dirty="0">
                <a:solidFill>
                  <a:schemeClr val="tx1">
                    <a:lumMod val="65000"/>
                    <a:lumOff val="35000"/>
                  </a:schemeClr>
                </a:solidFill>
                <a:cs typeface="Arial" pitchFamily="34" charset="0"/>
              </a:rPr>
              <a:t>Acopiamos el metal proveniente de nuestros clientes, con el fin de realizar intercambios comerciales </a:t>
            </a:r>
            <a:r>
              <a:rPr lang="es-CO" sz="1500" dirty="0" smtClean="0">
                <a:solidFill>
                  <a:schemeClr val="tx1">
                    <a:lumMod val="65000"/>
                    <a:lumOff val="35000"/>
                  </a:schemeClr>
                </a:solidFill>
                <a:cs typeface="Arial" pitchFamily="34" charset="0"/>
              </a:rPr>
              <a:t>acordes </a:t>
            </a:r>
            <a:r>
              <a:rPr lang="es-CO" sz="1500" dirty="0">
                <a:solidFill>
                  <a:schemeClr val="tx1">
                    <a:lumMod val="65000"/>
                    <a:lumOff val="35000"/>
                  </a:schemeClr>
                </a:solidFill>
                <a:cs typeface="Arial" pitchFamily="34" charset="0"/>
              </a:rPr>
              <a:t>a sus requerimientos.</a:t>
            </a:r>
          </a:p>
          <a:p>
            <a:pPr algn="just">
              <a:spcBef>
                <a:spcPts val="600"/>
              </a:spcBef>
            </a:pPr>
            <a:r>
              <a:rPr lang="es-CO" sz="1500" dirty="0">
                <a:solidFill>
                  <a:schemeClr val="tx1">
                    <a:lumMod val="65000"/>
                    <a:lumOff val="35000"/>
                  </a:schemeClr>
                </a:solidFill>
                <a:cs typeface="Arial" pitchFamily="34" charset="0"/>
              </a:rPr>
              <a:t>Nuestra área comercial esta dispuesta a brindar un servicio personalizado a cada uno de nuestros clientes los 7 días a la semana, en horarios comprendidos desde la 8 a.m. hasta las 7 p.m</a:t>
            </a:r>
            <a:r>
              <a:rPr lang="es-CO" sz="1500" dirty="0" smtClean="0">
                <a:solidFill>
                  <a:schemeClr val="tx1">
                    <a:lumMod val="65000"/>
                    <a:lumOff val="35000"/>
                  </a:schemeClr>
                </a:solidFill>
                <a:cs typeface="Arial" pitchFamily="34" charset="0"/>
              </a:rPr>
              <a:t>.</a:t>
            </a:r>
          </a:p>
          <a:p>
            <a:pPr algn="just">
              <a:spcAft>
                <a:spcPts val="300"/>
              </a:spcAft>
            </a:pPr>
            <a:r>
              <a:rPr lang="es-CO" sz="1500" b="1" dirty="0" smtClean="0">
                <a:solidFill>
                  <a:srgbClr val="CCB400"/>
                </a:solidFill>
                <a:cs typeface="Arial" pitchFamily="34" charset="0"/>
              </a:rPr>
              <a:t>Comercialización Internacional de Metales Precisos</a:t>
            </a:r>
          </a:p>
          <a:p>
            <a:pPr algn="just">
              <a:spcBef>
                <a:spcPts val="600"/>
              </a:spcBef>
            </a:pPr>
            <a:r>
              <a:rPr lang="es-CO" sz="1500" dirty="0" smtClean="0">
                <a:solidFill>
                  <a:schemeClr val="tx1">
                    <a:lumMod val="65000"/>
                    <a:lumOff val="35000"/>
                  </a:schemeClr>
                </a:solidFill>
                <a:cs typeface="Arial" pitchFamily="34" charset="0"/>
              </a:rPr>
              <a:t>Somos un aliado estratégico para las compañías internacionales, interesadas en obtener cupos específicos de acopio de metales preciosos en el territorio colombiano.</a:t>
            </a:r>
          </a:p>
          <a:p>
            <a:pPr algn="just">
              <a:spcBef>
                <a:spcPts val="600"/>
              </a:spcBef>
            </a:pPr>
            <a:r>
              <a:rPr lang="es-CO" sz="1500" dirty="0" smtClean="0">
                <a:solidFill>
                  <a:schemeClr val="tx1">
                    <a:lumMod val="65000"/>
                    <a:lumOff val="35000"/>
                  </a:schemeClr>
                </a:solidFill>
                <a:cs typeface="Arial" pitchFamily="34" charset="0"/>
              </a:rPr>
              <a:t>Esta </a:t>
            </a:r>
            <a:r>
              <a:rPr lang="es-CO" sz="1500" dirty="0">
                <a:solidFill>
                  <a:schemeClr val="tx1">
                    <a:lumMod val="65000"/>
                    <a:lumOff val="35000"/>
                  </a:schemeClr>
                </a:solidFill>
                <a:cs typeface="Arial" pitchFamily="34" charset="0"/>
              </a:rPr>
              <a:t>direccionada a dos mercados específicos:</a:t>
            </a:r>
          </a:p>
          <a:p>
            <a:pPr marL="285750" indent="-285750" algn="just">
              <a:spcBef>
                <a:spcPts val="300"/>
              </a:spcBef>
              <a:buFont typeface="Wingdings" panose="05000000000000000000" pitchFamily="2" charset="2"/>
              <a:buChar char="ü"/>
            </a:pPr>
            <a:r>
              <a:rPr lang="es-CO" sz="1500" dirty="0" smtClean="0">
                <a:solidFill>
                  <a:schemeClr val="tx1">
                    <a:lumMod val="65000"/>
                    <a:lumOff val="35000"/>
                  </a:schemeClr>
                </a:solidFill>
                <a:cs typeface="Arial" pitchFamily="34" charset="0"/>
              </a:rPr>
              <a:t>Compañías </a:t>
            </a:r>
            <a:r>
              <a:rPr lang="es-CO" sz="1500" dirty="0">
                <a:solidFill>
                  <a:schemeClr val="tx1">
                    <a:lumMod val="65000"/>
                    <a:lumOff val="35000"/>
                  </a:schemeClr>
                </a:solidFill>
                <a:cs typeface="Arial" pitchFamily="34" charset="0"/>
              </a:rPr>
              <a:t>Internacionales de Refinación de Metales Preciosos</a:t>
            </a:r>
            <a:r>
              <a:rPr lang="es-CO" sz="1500" dirty="0" smtClean="0">
                <a:solidFill>
                  <a:schemeClr val="tx1">
                    <a:lumMod val="65000"/>
                    <a:lumOff val="35000"/>
                  </a:schemeClr>
                </a:solidFill>
                <a:cs typeface="Arial" pitchFamily="34" charset="0"/>
              </a:rPr>
              <a:t>.</a:t>
            </a:r>
          </a:p>
          <a:p>
            <a:pPr marL="285750" indent="-285750" algn="just">
              <a:spcBef>
                <a:spcPts val="300"/>
              </a:spcBef>
              <a:buFont typeface="Wingdings" panose="05000000000000000000" pitchFamily="2" charset="2"/>
              <a:buChar char="ü"/>
            </a:pPr>
            <a:r>
              <a:rPr lang="es-CO" sz="1500" dirty="0" smtClean="0">
                <a:solidFill>
                  <a:schemeClr val="tx1">
                    <a:lumMod val="65000"/>
                    <a:lumOff val="35000"/>
                  </a:schemeClr>
                </a:solidFill>
                <a:cs typeface="Arial" pitchFamily="34" charset="0"/>
              </a:rPr>
              <a:t>Bancos y </a:t>
            </a:r>
            <a:r>
              <a:rPr lang="es-CO" sz="1500" dirty="0" err="1" smtClean="0">
                <a:solidFill>
                  <a:schemeClr val="tx1">
                    <a:lumMod val="65000"/>
                    <a:lumOff val="35000"/>
                  </a:schemeClr>
                </a:solidFill>
                <a:cs typeface="Arial" pitchFamily="34" charset="0"/>
              </a:rPr>
              <a:t>Traders</a:t>
            </a:r>
            <a:r>
              <a:rPr lang="es-CO" sz="1500" dirty="0" smtClean="0">
                <a:solidFill>
                  <a:schemeClr val="tx1">
                    <a:lumMod val="65000"/>
                    <a:lumOff val="35000"/>
                  </a:schemeClr>
                </a:solidFill>
                <a:cs typeface="Arial" pitchFamily="34" charset="0"/>
              </a:rPr>
              <a:t> internacionales de Metales Precioso.</a:t>
            </a:r>
            <a:endParaRPr lang="es-CO" sz="1500" dirty="0">
              <a:solidFill>
                <a:schemeClr val="tx1">
                  <a:lumMod val="65000"/>
                  <a:lumOff val="35000"/>
                </a:schemeClr>
              </a:solidFill>
              <a:cs typeface="Arial" pitchFamily="34" charset="0"/>
            </a:endParaRPr>
          </a:p>
          <a:p>
            <a:pPr algn="just">
              <a:spcBef>
                <a:spcPts val="600"/>
              </a:spcBef>
            </a:pPr>
            <a:r>
              <a:rPr lang="es-CO" sz="1500" dirty="0" smtClean="0">
                <a:solidFill>
                  <a:schemeClr val="tx1">
                    <a:lumMod val="65000"/>
                    <a:lumOff val="35000"/>
                  </a:schemeClr>
                </a:solidFill>
                <a:cs typeface="Arial" pitchFamily="34" charset="0"/>
              </a:rPr>
              <a:t>Estamos </a:t>
            </a:r>
            <a:r>
              <a:rPr lang="es-CO" sz="1500" dirty="0">
                <a:solidFill>
                  <a:schemeClr val="tx1">
                    <a:lumMod val="65000"/>
                    <a:lumOff val="35000"/>
                  </a:schemeClr>
                </a:solidFill>
                <a:cs typeface="Arial" pitchFamily="34" charset="0"/>
              </a:rPr>
              <a:t>en la capacidad técnica de suministrar barras o lingotes de Oro y Platino en la calidad requerida por los clientes</a:t>
            </a:r>
            <a:r>
              <a:rPr lang="es-CO" sz="1500" dirty="0" smtClean="0">
                <a:solidFill>
                  <a:schemeClr val="tx1">
                    <a:lumMod val="65000"/>
                    <a:lumOff val="35000"/>
                  </a:schemeClr>
                </a:solidFill>
                <a:cs typeface="Arial" pitchFamily="34" charset="0"/>
              </a:rPr>
              <a:t>.</a:t>
            </a:r>
            <a:endParaRPr lang="es-CO" sz="1500" dirty="0">
              <a:solidFill>
                <a:schemeClr val="tx1">
                  <a:lumMod val="65000"/>
                  <a:lumOff val="35000"/>
                </a:schemeClr>
              </a:solidFill>
              <a:cs typeface="Arial" pitchFamily="34" charset="0"/>
            </a:endParaRPr>
          </a:p>
        </p:txBody>
      </p:sp>
      <p:sp>
        <p:nvSpPr>
          <p:cNvPr id="15" name="Rectángulo 1"/>
          <p:cNvSpPr/>
          <p:nvPr/>
        </p:nvSpPr>
        <p:spPr>
          <a:xfrm>
            <a:off x="6896100" y="0"/>
            <a:ext cx="5295899" cy="9525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latin typeface="Arial" panose="020B0604020202020204" pitchFamily="34" charset="0"/>
                <a:cs typeface="Arial" panose="020B0604020202020204" pitchFamily="34" charset="0"/>
              </a:rPr>
              <a:t>Nuestros Servicios</a:t>
            </a:r>
            <a:endParaRPr lang="es-CO" sz="2800" dirty="0">
              <a:latin typeface="Arial" panose="020B0604020202020204" pitchFamily="34" charset="0"/>
              <a:cs typeface="Arial" panose="020B0604020202020204" pitchFamily="34" charset="0"/>
            </a:endParaRPr>
          </a:p>
        </p:txBody>
      </p:sp>
      <p:pic>
        <p:nvPicPr>
          <p:cNvPr id="51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28000" y="1705133"/>
            <a:ext cx="4000500" cy="2620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28000" y="4445520"/>
            <a:ext cx="1892300" cy="2134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02850" y="4445518"/>
            <a:ext cx="2000250" cy="2134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70724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5905" y="187873"/>
            <a:ext cx="1903495" cy="1009680"/>
          </a:xfrm>
          <a:prstGeom prst="rect">
            <a:avLst/>
          </a:prstGeom>
        </p:spPr>
      </p:pic>
      <p:pic>
        <p:nvPicPr>
          <p:cNvPr id="6" name="Imagen 5"/>
          <p:cNvPicPr>
            <a:picLocks noChangeAspect="1"/>
          </p:cNvPicPr>
          <p:nvPr/>
        </p:nvPicPr>
        <p:blipFill>
          <a:blip r:embed="rId3"/>
          <a:stretch>
            <a:fillRect/>
          </a:stretch>
        </p:blipFill>
        <p:spPr>
          <a:xfrm>
            <a:off x="300581" y="1247689"/>
            <a:ext cx="1854250" cy="317586"/>
          </a:xfrm>
          <a:prstGeom prst="rect">
            <a:avLst/>
          </a:prstGeom>
        </p:spPr>
      </p:pic>
      <p:pic>
        <p:nvPicPr>
          <p:cNvPr id="7" name="Imagen 6"/>
          <p:cNvPicPr>
            <a:picLocks noChangeAspect="1"/>
          </p:cNvPicPr>
          <p:nvPr/>
        </p:nvPicPr>
        <p:blipFill>
          <a:blip r:embed="rId4"/>
          <a:stretch>
            <a:fillRect/>
          </a:stretch>
        </p:blipFill>
        <p:spPr>
          <a:xfrm rot="16200000" flipH="1">
            <a:off x="6014414" y="680414"/>
            <a:ext cx="163172" cy="12191999"/>
          </a:xfrm>
          <a:prstGeom prst="rect">
            <a:avLst/>
          </a:prstGeom>
        </p:spPr>
      </p:pic>
      <p:sp>
        <p:nvSpPr>
          <p:cNvPr id="5" name="4 Rectángulo"/>
          <p:cNvSpPr/>
          <p:nvPr/>
        </p:nvSpPr>
        <p:spPr>
          <a:xfrm>
            <a:off x="508000" y="1583415"/>
            <a:ext cx="7581900" cy="4555093"/>
          </a:xfrm>
          <a:prstGeom prst="rect">
            <a:avLst/>
          </a:prstGeom>
        </p:spPr>
        <p:txBody>
          <a:bodyPr wrap="square">
            <a:spAutoFit/>
          </a:bodyPr>
          <a:lstStyle/>
          <a:p>
            <a:pPr marL="216000" indent="-252000" algn="just">
              <a:spcBef>
                <a:spcPts val="600"/>
              </a:spcBef>
              <a:buClr>
                <a:srgbClr val="CCB400"/>
              </a:buClr>
              <a:buNone/>
            </a:pPr>
            <a:r>
              <a:rPr lang="es-CO" sz="1500" b="1" dirty="0" smtClean="0">
                <a:solidFill>
                  <a:srgbClr val="CCB400"/>
                </a:solidFill>
                <a:cs typeface="Arial" pitchFamily="34" charset="0"/>
              </a:rPr>
              <a:t>Ensayos y Fundición de Metales Preciosos</a:t>
            </a:r>
          </a:p>
          <a:p>
            <a:pPr algn="just">
              <a:spcBef>
                <a:spcPts val="600"/>
              </a:spcBef>
              <a:buClr>
                <a:srgbClr val="CCB400"/>
              </a:buClr>
            </a:pPr>
            <a:r>
              <a:rPr lang="es-CO" sz="1500" dirty="0" smtClean="0">
                <a:solidFill>
                  <a:schemeClr val="tx1">
                    <a:lumMod val="75000"/>
                    <a:lumOff val="25000"/>
                  </a:schemeClr>
                </a:solidFill>
                <a:cs typeface="Arial" pitchFamily="34" charset="0"/>
              </a:rPr>
              <a:t>La </a:t>
            </a:r>
            <a:r>
              <a:rPr lang="es-CO" sz="1500" dirty="0">
                <a:solidFill>
                  <a:schemeClr val="tx1">
                    <a:lumMod val="75000"/>
                    <a:lumOff val="25000"/>
                  </a:schemeClr>
                </a:solidFill>
                <a:cs typeface="Arial" pitchFamily="34" charset="0"/>
              </a:rPr>
              <a:t>determinación exacta que realiza Xquadra en la calidad o ley de los metales preciosos explotados en las minas, genera un factor de competitividad ante nuestros clientes.</a:t>
            </a:r>
          </a:p>
          <a:p>
            <a:pPr marL="285750" indent="-285750" algn="just">
              <a:spcBef>
                <a:spcPts val="300"/>
              </a:spcBef>
              <a:spcAft>
                <a:spcPts val="300"/>
              </a:spcAft>
              <a:buClr>
                <a:srgbClr val="CCB400"/>
              </a:buClr>
              <a:buFont typeface="Wingdings" panose="05000000000000000000" pitchFamily="2" charset="2"/>
              <a:buChar char="ü"/>
            </a:pPr>
            <a:r>
              <a:rPr lang="es-CO" sz="1500" dirty="0">
                <a:solidFill>
                  <a:schemeClr val="tx1">
                    <a:lumMod val="75000"/>
                    <a:lumOff val="25000"/>
                  </a:schemeClr>
                </a:solidFill>
                <a:cs typeface="Arial" pitchFamily="34" charset="0"/>
              </a:rPr>
              <a:t>Densidad</a:t>
            </a:r>
            <a:r>
              <a:rPr lang="es-CO" sz="1500" dirty="0">
                <a:cs typeface="Arial" pitchFamily="34" charset="0"/>
              </a:rPr>
              <a:t>.</a:t>
            </a:r>
          </a:p>
          <a:p>
            <a:pPr marL="285750" indent="-285750" algn="just">
              <a:spcAft>
                <a:spcPts val="300"/>
              </a:spcAft>
              <a:buClr>
                <a:srgbClr val="CCB400"/>
              </a:buClr>
              <a:buFont typeface="Wingdings" panose="05000000000000000000" pitchFamily="2" charset="2"/>
              <a:buChar char="ü"/>
            </a:pPr>
            <a:r>
              <a:rPr lang="es-CO" sz="1500" dirty="0">
                <a:solidFill>
                  <a:schemeClr val="tx1">
                    <a:lumMod val="75000"/>
                    <a:lumOff val="25000"/>
                  </a:schemeClr>
                </a:solidFill>
                <a:cs typeface="Arial" pitchFamily="34" charset="0"/>
              </a:rPr>
              <a:t>Copelación</a:t>
            </a:r>
            <a:r>
              <a:rPr lang="es-CO" sz="1500" dirty="0">
                <a:cs typeface="Arial" pitchFamily="34" charset="0"/>
              </a:rPr>
              <a:t>.</a:t>
            </a:r>
          </a:p>
          <a:p>
            <a:pPr algn="just">
              <a:spcBef>
                <a:spcPts val="600"/>
              </a:spcBef>
              <a:buClr>
                <a:srgbClr val="CCB400"/>
              </a:buClr>
            </a:pPr>
            <a:r>
              <a:rPr lang="es-CO" sz="1500" dirty="0">
                <a:solidFill>
                  <a:schemeClr val="tx1">
                    <a:lumMod val="75000"/>
                    <a:lumOff val="25000"/>
                  </a:schemeClr>
                </a:solidFill>
                <a:cs typeface="Arial" pitchFamily="34" charset="0"/>
              </a:rPr>
              <a:t>El proceso de fundición que tiene establecido Xquadra, garantiza :</a:t>
            </a:r>
          </a:p>
          <a:p>
            <a:pPr marL="285750" indent="-285750" algn="just">
              <a:spcBef>
                <a:spcPts val="600"/>
              </a:spcBef>
              <a:buClr>
                <a:srgbClr val="CCB400"/>
              </a:buClr>
              <a:buFont typeface="Wingdings" panose="05000000000000000000" pitchFamily="2" charset="2"/>
              <a:buChar char="ü"/>
            </a:pPr>
            <a:r>
              <a:rPr lang="es-CO" sz="1500" dirty="0">
                <a:solidFill>
                  <a:schemeClr val="tx1">
                    <a:lumMod val="75000"/>
                    <a:lumOff val="25000"/>
                  </a:schemeClr>
                </a:solidFill>
                <a:cs typeface="Arial" pitchFamily="34" charset="0"/>
              </a:rPr>
              <a:t>Separación de la amalgama, sin generar contaminación ambiental.</a:t>
            </a:r>
          </a:p>
          <a:p>
            <a:pPr marL="285750" indent="-285750" algn="just">
              <a:spcBef>
                <a:spcPts val="600"/>
              </a:spcBef>
              <a:buClr>
                <a:srgbClr val="CCB400"/>
              </a:buClr>
              <a:buFont typeface="Wingdings" panose="05000000000000000000" pitchFamily="2" charset="2"/>
              <a:buChar char="ü"/>
            </a:pPr>
            <a:r>
              <a:rPr lang="es-CO" sz="1500" dirty="0">
                <a:solidFill>
                  <a:schemeClr val="tx1">
                    <a:lumMod val="75000"/>
                    <a:lumOff val="25000"/>
                  </a:schemeClr>
                </a:solidFill>
                <a:cs typeface="Arial" pitchFamily="34" charset="0"/>
              </a:rPr>
              <a:t>Un porcentaje mínimo de merma, generándole a nuestros clientes una cadena de valor sobre la comercialización de los metales</a:t>
            </a:r>
            <a:r>
              <a:rPr lang="es-CO" sz="1500" dirty="0" smtClean="0">
                <a:solidFill>
                  <a:schemeClr val="tx1">
                    <a:lumMod val="75000"/>
                    <a:lumOff val="25000"/>
                  </a:schemeClr>
                </a:solidFill>
                <a:cs typeface="Arial" pitchFamily="34" charset="0"/>
              </a:rPr>
              <a:t>.</a:t>
            </a:r>
            <a:endParaRPr lang="es-CO" sz="1500" dirty="0">
              <a:solidFill>
                <a:schemeClr val="tx1">
                  <a:lumMod val="75000"/>
                  <a:lumOff val="25000"/>
                </a:schemeClr>
              </a:solidFill>
              <a:cs typeface="Arial" pitchFamily="34" charset="0"/>
            </a:endParaRPr>
          </a:p>
          <a:p>
            <a:pPr algn="just">
              <a:spcBef>
                <a:spcPts val="600"/>
              </a:spcBef>
              <a:buClr>
                <a:srgbClr val="CCB400"/>
              </a:buClr>
            </a:pPr>
            <a:r>
              <a:rPr lang="es-CO" sz="1500" b="1" dirty="0" smtClean="0">
                <a:solidFill>
                  <a:srgbClr val="CCB400"/>
                </a:solidFill>
                <a:cs typeface="Arial" pitchFamily="34" charset="0"/>
              </a:rPr>
              <a:t>Integración Logística</a:t>
            </a:r>
            <a:endParaRPr lang="es-CO" sz="1500" dirty="0">
              <a:cs typeface="Arial" pitchFamily="34" charset="0"/>
            </a:endParaRPr>
          </a:p>
          <a:p>
            <a:pPr algn="just">
              <a:spcBef>
                <a:spcPts val="600"/>
              </a:spcBef>
              <a:buClr>
                <a:srgbClr val="CCB400"/>
              </a:buClr>
            </a:pPr>
            <a:r>
              <a:rPr lang="es-CO" sz="1500" dirty="0">
                <a:solidFill>
                  <a:schemeClr val="tx1">
                    <a:lumMod val="75000"/>
                    <a:lumOff val="25000"/>
                  </a:schemeClr>
                </a:solidFill>
                <a:cs typeface="Arial" pitchFamily="34" charset="0"/>
              </a:rPr>
              <a:t>Xquadra cuenta con los medios y proveedores logísticos para la adquisición de los metales en cualquier parte del país. </a:t>
            </a:r>
          </a:p>
          <a:p>
            <a:pPr algn="just">
              <a:spcBef>
                <a:spcPts val="600"/>
              </a:spcBef>
              <a:buClr>
                <a:srgbClr val="CCB400"/>
              </a:buClr>
            </a:pPr>
            <a:r>
              <a:rPr lang="es-CO" sz="1500" dirty="0">
                <a:solidFill>
                  <a:schemeClr val="tx1">
                    <a:lumMod val="75000"/>
                    <a:lumOff val="25000"/>
                  </a:schemeClr>
                </a:solidFill>
                <a:cs typeface="Arial" pitchFamily="34" charset="0"/>
              </a:rPr>
              <a:t>Ejecutamos nuestros procesos con base a los requerimientos específicos de nuestros proveedores y clientes, integrando todos los procesos exigidos por el gobierno colombiano.</a:t>
            </a:r>
          </a:p>
          <a:p>
            <a:pPr marL="285750" indent="-285750" algn="just">
              <a:spcBef>
                <a:spcPts val="600"/>
              </a:spcBef>
              <a:buClr>
                <a:srgbClr val="CCB400"/>
              </a:buClr>
              <a:buFont typeface="Wingdings" panose="05000000000000000000" pitchFamily="2" charset="2"/>
              <a:buChar char="ü"/>
            </a:pPr>
            <a:r>
              <a:rPr lang="es-CO" sz="1500" dirty="0">
                <a:solidFill>
                  <a:schemeClr val="tx1">
                    <a:lumMod val="75000"/>
                    <a:lumOff val="25000"/>
                  </a:schemeClr>
                </a:solidFill>
                <a:cs typeface="Arial" pitchFamily="34" charset="0"/>
              </a:rPr>
              <a:t>Xquadra cuenta con la capacidad operativa de estructurar y ejecutar operaciones de comercialización  internacional en modalidad </a:t>
            </a:r>
            <a:r>
              <a:rPr lang="es-CO" sz="1500" dirty="0" err="1">
                <a:solidFill>
                  <a:schemeClr val="tx1">
                    <a:lumMod val="75000"/>
                    <a:lumOff val="25000"/>
                  </a:schemeClr>
                </a:solidFill>
                <a:cs typeface="Arial" pitchFamily="34" charset="0"/>
              </a:rPr>
              <a:t>Door</a:t>
            </a:r>
            <a:r>
              <a:rPr lang="es-CO" sz="1500" dirty="0">
                <a:solidFill>
                  <a:schemeClr val="tx1">
                    <a:lumMod val="75000"/>
                    <a:lumOff val="25000"/>
                  </a:schemeClr>
                </a:solidFill>
                <a:cs typeface="Arial" pitchFamily="34" charset="0"/>
              </a:rPr>
              <a:t> to </a:t>
            </a:r>
            <a:r>
              <a:rPr lang="es-CO" sz="1500" dirty="0" err="1">
                <a:solidFill>
                  <a:schemeClr val="tx1">
                    <a:lumMod val="75000"/>
                    <a:lumOff val="25000"/>
                  </a:schemeClr>
                </a:solidFill>
                <a:cs typeface="Arial" pitchFamily="34" charset="0"/>
              </a:rPr>
              <a:t>Door</a:t>
            </a:r>
            <a:r>
              <a:rPr lang="es-CO" sz="1500" dirty="0" smtClean="0">
                <a:solidFill>
                  <a:schemeClr val="tx1">
                    <a:lumMod val="75000"/>
                    <a:lumOff val="25000"/>
                  </a:schemeClr>
                </a:solidFill>
                <a:cs typeface="Arial" pitchFamily="34" charset="0"/>
              </a:rPr>
              <a:t>.</a:t>
            </a:r>
            <a:endParaRPr lang="es-CO" sz="1500" dirty="0">
              <a:solidFill>
                <a:schemeClr val="tx1">
                  <a:lumMod val="75000"/>
                  <a:lumOff val="25000"/>
                </a:schemeClr>
              </a:solidFill>
              <a:cs typeface="Arial" pitchFamily="34" charset="0"/>
            </a:endParaRPr>
          </a:p>
        </p:txBody>
      </p:sp>
      <p:pic>
        <p:nvPicPr>
          <p:cNvPr id="12" name="Picture 2" descr="https://encrypted-tbn1.google.com/images?q=tbn:ANd9GcS8rzf9_yThHneL-e-zKqCGviuoG3BHhFQtgZZz6cNuqrP8ZfHB"/>
          <p:cNvPicPr>
            <a:picLocks noChangeAspect="1" noChangeArrowheads="1"/>
          </p:cNvPicPr>
          <p:nvPr/>
        </p:nvPicPr>
        <p:blipFill>
          <a:blip r:embed="rId5" cstate="print"/>
          <a:srcRect/>
          <a:stretch>
            <a:fillRect/>
          </a:stretch>
        </p:blipFill>
        <p:spPr bwMode="auto">
          <a:xfrm rot="16200000">
            <a:off x="10168923" y="1633226"/>
            <a:ext cx="2013035" cy="1944217"/>
          </a:xfrm>
          <a:prstGeom prst="rect">
            <a:avLst/>
          </a:prstGeom>
          <a:noFill/>
        </p:spPr>
      </p:pic>
      <p:sp>
        <p:nvSpPr>
          <p:cNvPr id="14" name="Rectángulo 1"/>
          <p:cNvSpPr/>
          <p:nvPr/>
        </p:nvSpPr>
        <p:spPr>
          <a:xfrm>
            <a:off x="6896100" y="0"/>
            <a:ext cx="5295899" cy="9525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latin typeface="Arial" panose="020B0604020202020204" pitchFamily="34" charset="0"/>
                <a:cs typeface="Arial" panose="020B0604020202020204" pitchFamily="34" charset="0"/>
              </a:rPr>
              <a:t>Nuestros Servicios</a:t>
            </a:r>
            <a:endParaRPr lang="es-CO" sz="2800" dirty="0">
              <a:latin typeface="Arial" panose="020B0604020202020204" pitchFamily="34" charset="0"/>
              <a:cs typeface="Arial" panose="020B0604020202020204" pitchFamily="34" charset="0"/>
            </a:endParaRPr>
          </a:p>
        </p:txBody>
      </p:sp>
      <p:pic>
        <p:nvPicPr>
          <p:cNvPr id="409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72375" y="1598817"/>
            <a:ext cx="1944216" cy="1993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72375" y="3726640"/>
            <a:ext cx="3975174" cy="2488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67529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5905" y="187873"/>
            <a:ext cx="1903495" cy="1009680"/>
          </a:xfrm>
          <a:prstGeom prst="rect">
            <a:avLst/>
          </a:prstGeom>
        </p:spPr>
      </p:pic>
      <p:pic>
        <p:nvPicPr>
          <p:cNvPr id="6" name="Imagen 5"/>
          <p:cNvPicPr>
            <a:picLocks noChangeAspect="1"/>
          </p:cNvPicPr>
          <p:nvPr/>
        </p:nvPicPr>
        <p:blipFill>
          <a:blip r:embed="rId3"/>
          <a:stretch>
            <a:fillRect/>
          </a:stretch>
        </p:blipFill>
        <p:spPr>
          <a:xfrm>
            <a:off x="300581" y="1247689"/>
            <a:ext cx="1854250" cy="317586"/>
          </a:xfrm>
          <a:prstGeom prst="rect">
            <a:avLst/>
          </a:prstGeom>
        </p:spPr>
      </p:pic>
      <p:pic>
        <p:nvPicPr>
          <p:cNvPr id="7" name="Imagen 6"/>
          <p:cNvPicPr>
            <a:picLocks noChangeAspect="1"/>
          </p:cNvPicPr>
          <p:nvPr/>
        </p:nvPicPr>
        <p:blipFill>
          <a:blip r:embed="rId4"/>
          <a:stretch>
            <a:fillRect/>
          </a:stretch>
        </p:blipFill>
        <p:spPr>
          <a:xfrm rot="16200000" flipH="1">
            <a:off x="6014414" y="680414"/>
            <a:ext cx="163172" cy="12191999"/>
          </a:xfrm>
          <a:prstGeom prst="rect">
            <a:avLst/>
          </a:prstGeom>
        </p:spPr>
      </p:pic>
      <p:sp>
        <p:nvSpPr>
          <p:cNvPr id="2" name="Rectángulo 1"/>
          <p:cNvSpPr/>
          <p:nvPr/>
        </p:nvSpPr>
        <p:spPr>
          <a:xfrm>
            <a:off x="6896100" y="0"/>
            <a:ext cx="5295899" cy="9525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dirty="0"/>
          </a:p>
        </p:txBody>
      </p:sp>
      <p:sp>
        <p:nvSpPr>
          <p:cNvPr id="3" name="Rectángulo 2"/>
          <p:cNvSpPr/>
          <p:nvPr/>
        </p:nvSpPr>
        <p:spPr>
          <a:xfrm>
            <a:off x="11414996" y="5778777"/>
            <a:ext cx="704039" cy="400110"/>
          </a:xfrm>
          <a:prstGeom prst="rect">
            <a:avLst/>
          </a:prstGeom>
        </p:spPr>
        <p:txBody>
          <a:bodyPr wrap="none">
            <a:spAutoFit/>
          </a:bodyPr>
          <a:lstStyle/>
          <a:p>
            <a:pPr algn="ctr"/>
            <a:r>
              <a:rPr lang="es-CO" sz="2000" b="1" dirty="0" smtClean="0">
                <a:solidFill>
                  <a:schemeClr val="bg1"/>
                </a:solidFill>
              </a:rPr>
              <a:t>2014</a:t>
            </a:r>
            <a:endParaRPr lang="es-CO" sz="2000" b="1" dirty="0">
              <a:solidFill>
                <a:schemeClr val="bg1"/>
              </a:solidFill>
            </a:endParaRPr>
          </a:p>
        </p:txBody>
      </p:sp>
      <p:sp>
        <p:nvSpPr>
          <p:cNvPr id="10" name="Rectángulo 9"/>
          <p:cNvSpPr/>
          <p:nvPr/>
        </p:nvSpPr>
        <p:spPr>
          <a:xfrm>
            <a:off x="7231140" y="210052"/>
            <a:ext cx="4630660" cy="523220"/>
          </a:xfrm>
          <a:prstGeom prst="rect">
            <a:avLst/>
          </a:prstGeom>
        </p:spPr>
        <p:txBody>
          <a:bodyPr wrap="square">
            <a:spAutoFit/>
          </a:bodyPr>
          <a:lstStyle/>
          <a:p>
            <a:pPr algn="ctr"/>
            <a:r>
              <a:rPr lang="es-CO" sz="2800" dirty="0" smtClean="0">
                <a:solidFill>
                  <a:schemeClr val="bg1"/>
                </a:solidFill>
                <a:latin typeface="Arial" panose="020B0604020202020204" pitchFamily="34" charset="0"/>
                <a:cs typeface="Arial" panose="020B0604020202020204" pitchFamily="34" charset="0"/>
              </a:rPr>
              <a:t>Introducción</a:t>
            </a:r>
            <a:endParaRPr lang="es-CO" sz="2800" dirty="0">
              <a:solidFill>
                <a:schemeClr val="bg1"/>
              </a:solidFill>
              <a:latin typeface="Arial" panose="020B0604020202020204" pitchFamily="34" charset="0"/>
              <a:cs typeface="Arial" panose="020B0604020202020204" pitchFamily="34" charset="0"/>
            </a:endParaRPr>
          </a:p>
        </p:txBody>
      </p:sp>
      <p:pic>
        <p:nvPicPr>
          <p:cNvPr id="14" name="Picture 1"/>
          <p:cNvPicPr>
            <a:picLocks noChangeAspect="1" noChangeArrowheads="1"/>
          </p:cNvPicPr>
          <p:nvPr/>
        </p:nvPicPr>
        <p:blipFill>
          <a:blip r:embed="rId5" cstate="print"/>
          <a:srcRect/>
          <a:stretch>
            <a:fillRect/>
          </a:stretch>
        </p:blipFill>
        <p:spPr bwMode="auto">
          <a:xfrm>
            <a:off x="8533634" y="1711156"/>
            <a:ext cx="3328166" cy="4613612"/>
          </a:xfrm>
          <a:prstGeom prst="rect">
            <a:avLst/>
          </a:prstGeom>
          <a:ln>
            <a:noFill/>
          </a:ln>
          <a:effectLst>
            <a:outerShdw blurRad="190500" algn="tl" rotWithShape="0">
              <a:srgbClr val="000000">
                <a:alpha val="70000"/>
              </a:srgbClr>
            </a:outerShdw>
          </a:effectLst>
        </p:spPr>
      </p:pic>
      <p:sp>
        <p:nvSpPr>
          <p:cNvPr id="5" name="4 Rectángulo"/>
          <p:cNvSpPr/>
          <p:nvPr/>
        </p:nvSpPr>
        <p:spPr>
          <a:xfrm>
            <a:off x="222405" y="1555750"/>
            <a:ext cx="8070695" cy="5001369"/>
          </a:xfrm>
          <a:prstGeom prst="rect">
            <a:avLst/>
          </a:prstGeom>
        </p:spPr>
        <p:txBody>
          <a:bodyPr wrap="square">
            <a:spAutoFit/>
          </a:bodyPr>
          <a:lstStyle/>
          <a:p>
            <a:pPr algn="just">
              <a:spcAft>
                <a:spcPts val="600"/>
              </a:spcAft>
            </a:pPr>
            <a:r>
              <a:rPr lang="es-CO" sz="1600" dirty="0">
                <a:solidFill>
                  <a:schemeClr val="tx1">
                    <a:lumMod val="75000"/>
                    <a:lumOff val="25000"/>
                  </a:schemeClr>
                </a:solidFill>
              </a:rPr>
              <a:t>Con una producción de </a:t>
            </a:r>
            <a:r>
              <a:rPr lang="es-CO" sz="1600" dirty="0" smtClean="0">
                <a:solidFill>
                  <a:schemeClr val="tx1">
                    <a:lumMod val="75000"/>
                    <a:lumOff val="25000"/>
                  </a:schemeClr>
                </a:solidFill>
              </a:rPr>
              <a:t>57 </a:t>
            </a:r>
            <a:r>
              <a:rPr lang="es-CO" sz="1600" dirty="0">
                <a:solidFill>
                  <a:schemeClr val="tx1">
                    <a:lumMod val="75000"/>
                    <a:lumOff val="25000"/>
                  </a:schemeClr>
                </a:solidFill>
              </a:rPr>
              <a:t>Ton/año (</a:t>
            </a:r>
            <a:r>
              <a:rPr lang="es-CO" sz="1600" dirty="0" smtClean="0">
                <a:solidFill>
                  <a:schemeClr val="tx1">
                    <a:lumMod val="75000"/>
                    <a:lumOff val="25000"/>
                  </a:schemeClr>
                </a:solidFill>
              </a:rPr>
              <a:t>2014), </a:t>
            </a:r>
            <a:r>
              <a:rPr lang="es-CO" sz="1600" dirty="0">
                <a:solidFill>
                  <a:schemeClr val="tx1">
                    <a:lumMod val="75000"/>
                    <a:lumOff val="25000"/>
                  </a:schemeClr>
                </a:solidFill>
              </a:rPr>
              <a:t>Colombia ocupa el cuarto lugar como productor de oro entre los países de la región, después de Perú, México y Brasil. Con las esmeraldas, el ferroníquel y el carbón, el oro se constituye como uno de los productos que tiene mayor participación en el PIB minero del país. </a:t>
            </a:r>
          </a:p>
          <a:p>
            <a:pPr algn="just">
              <a:spcAft>
                <a:spcPts val="600"/>
              </a:spcAft>
            </a:pPr>
            <a:r>
              <a:rPr lang="es-CO" sz="1600" dirty="0">
                <a:solidFill>
                  <a:schemeClr val="tx1">
                    <a:lumMod val="75000"/>
                    <a:lumOff val="25000"/>
                  </a:schemeClr>
                </a:solidFill>
              </a:rPr>
              <a:t>La producción de oro en Colombia se remonta a tiempos pre-coloniales cuando este se convirtió rápidamente en el foco para los conquistadores españoles del siglo XVI. Colombia es el país con la historia más larga de producción y explotación de oro en América del Sur. Hasta el siglo XX, el 30% del oro mundial provenía de Colombia. Desde 1985 la producción de oro se ha ido incrementando desde 25,7M Ton/año hasta 2011 en donde se alcanza una producción de 55,9 Ton/año. </a:t>
            </a:r>
          </a:p>
          <a:p>
            <a:pPr algn="just">
              <a:spcAft>
                <a:spcPts val="600"/>
              </a:spcAft>
            </a:pPr>
            <a:r>
              <a:rPr lang="es-CO" sz="1600" dirty="0">
                <a:solidFill>
                  <a:schemeClr val="tx1">
                    <a:lumMod val="75000"/>
                    <a:lumOff val="25000"/>
                  </a:schemeClr>
                </a:solidFill>
              </a:rPr>
              <a:t>El oro en Colombia se encuentra asociado a diferentes tipos de ambientes geológicos con una distribución de las manifestaciones mineras en casi todo el país. Sin embargo por las condiciones geotectónicas del país los depósitos primarios de oro existentes en Colombia son de seis </a:t>
            </a:r>
            <a:r>
              <a:rPr lang="es-CO" sz="1600" dirty="0" smtClean="0">
                <a:solidFill>
                  <a:schemeClr val="tx1">
                    <a:lumMod val="75000"/>
                    <a:lumOff val="25000"/>
                  </a:schemeClr>
                </a:solidFill>
              </a:rPr>
              <a:t>tipos</a:t>
            </a:r>
            <a:r>
              <a:rPr lang="es-CO" sz="1600" dirty="0">
                <a:solidFill>
                  <a:schemeClr val="tx1">
                    <a:lumMod val="75000"/>
                    <a:lumOff val="25000"/>
                  </a:schemeClr>
                </a:solidFill>
              </a:rPr>
              <a:t>: Pórfido, </a:t>
            </a:r>
            <a:r>
              <a:rPr lang="es-CO" sz="1600" dirty="0" err="1">
                <a:solidFill>
                  <a:schemeClr val="tx1">
                    <a:lumMod val="75000"/>
                    <a:lumOff val="25000"/>
                  </a:schemeClr>
                </a:solidFill>
              </a:rPr>
              <a:t>Epitermal</a:t>
            </a:r>
            <a:r>
              <a:rPr lang="es-CO" sz="1600" dirty="0">
                <a:solidFill>
                  <a:schemeClr val="tx1">
                    <a:lumMod val="75000"/>
                    <a:lumOff val="25000"/>
                  </a:schemeClr>
                </a:solidFill>
              </a:rPr>
              <a:t>, Oro relacionados a intrusivos, Oro orogénico, Sulfuros masivos </a:t>
            </a:r>
            <a:r>
              <a:rPr lang="es-CO" sz="1600" dirty="0" err="1">
                <a:solidFill>
                  <a:schemeClr val="tx1">
                    <a:lumMod val="75000"/>
                    <a:lumOff val="25000"/>
                  </a:schemeClr>
                </a:solidFill>
              </a:rPr>
              <a:t>volcanogénicos</a:t>
            </a:r>
            <a:r>
              <a:rPr lang="es-CO" sz="1600" dirty="0">
                <a:solidFill>
                  <a:schemeClr val="tx1">
                    <a:lumMod val="75000"/>
                    <a:lumOff val="25000"/>
                  </a:schemeClr>
                </a:solidFill>
              </a:rPr>
              <a:t> y Oro de aluvión. </a:t>
            </a:r>
            <a:endParaRPr lang="es-CO" sz="1600" dirty="0" smtClean="0">
              <a:solidFill>
                <a:schemeClr val="tx1">
                  <a:lumMod val="75000"/>
                  <a:lumOff val="25000"/>
                </a:schemeClr>
              </a:solidFill>
            </a:endParaRPr>
          </a:p>
          <a:p>
            <a:pPr algn="just">
              <a:spcAft>
                <a:spcPts val="600"/>
              </a:spcAft>
            </a:pPr>
            <a:r>
              <a:rPr lang="es-CO" sz="1600" dirty="0" smtClean="0">
                <a:solidFill>
                  <a:schemeClr val="tx1">
                    <a:lumMod val="75000"/>
                    <a:lumOff val="25000"/>
                  </a:schemeClr>
                </a:solidFill>
              </a:rPr>
              <a:t>A </a:t>
            </a:r>
            <a:r>
              <a:rPr lang="es-CO" sz="1600" dirty="0">
                <a:solidFill>
                  <a:schemeClr val="tx1">
                    <a:lumMod val="75000"/>
                    <a:lumOff val="25000"/>
                  </a:schemeClr>
                </a:solidFill>
              </a:rPr>
              <a:t>pesar de que la producción de oro del país proviene de depósitos encontrados desde el siglo XX, en las dos últimas décadas empresas mineras transnacionales han desarrollado programas de exploración siguiendo el rastro de los primeros exploradores, encontrado depósitos que abren una nueva frontera para la exploración de este metal en Colombia:</a:t>
            </a:r>
          </a:p>
        </p:txBody>
      </p:sp>
    </p:spTree>
    <p:extLst>
      <p:ext uri="{BB962C8B-B14F-4D97-AF65-F5344CB8AC3E}">
        <p14:creationId xmlns:p14="http://schemas.microsoft.com/office/powerpoint/2010/main" val="34067884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5905" y="187873"/>
            <a:ext cx="1903495" cy="1009680"/>
          </a:xfrm>
          <a:prstGeom prst="rect">
            <a:avLst/>
          </a:prstGeom>
        </p:spPr>
      </p:pic>
      <p:pic>
        <p:nvPicPr>
          <p:cNvPr id="6" name="Imagen 5"/>
          <p:cNvPicPr>
            <a:picLocks noChangeAspect="1"/>
          </p:cNvPicPr>
          <p:nvPr/>
        </p:nvPicPr>
        <p:blipFill>
          <a:blip r:embed="rId3"/>
          <a:stretch>
            <a:fillRect/>
          </a:stretch>
        </p:blipFill>
        <p:spPr>
          <a:xfrm>
            <a:off x="300581" y="1247689"/>
            <a:ext cx="1854250" cy="317586"/>
          </a:xfrm>
          <a:prstGeom prst="rect">
            <a:avLst/>
          </a:prstGeom>
        </p:spPr>
      </p:pic>
      <p:pic>
        <p:nvPicPr>
          <p:cNvPr id="7" name="Imagen 6"/>
          <p:cNvPicPr>
            <a:picLocks noChangeAspect="1"/>
          </p:cNvPicPr>
          <p:nvPr/>
        </p:nvPicPr>
        <p:blipFill>
          <a:blip r:embed="rId4"/>
          <a:stretch>
            <a:fillRect/>
          </a:stretch>
        </p:blipFill>
        <p:spPr>
          <a:xfrm rot="16200000" flipH="1">
            <a:off x="6014414" y="680414"/>
            <a:ext cx="163172" cy="12191999"/>
          </a:xfrm>
          <a:prstGeom prst="rect">
            <a:avLst/>
          </a:prstGeom>
        </p:spPr>
      </p:pic>
      <p:sp>
        <p:nvSpPr>
          <p:cNvPr id="2" name="Rectángulo 1"/>
          <p:cNvSpPr/>
          <p:nvPr/>
        </p:nvSpPr>
        <p:spPr>
          <a:xfrm>
            <a:off x="6896100" y="0"/>
            <a:ext cx="5295899" cy="9525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latin typeface="Arial" panose="020B0604020202020204" pitchFamily="34" charset="0"/>
                <a:cs typeface="Arial" panose="020B0604020202020204" pitchFamily="34" charset="0"/>
              </a:rPr>
              <a:t>Aliados Estratégicos</a:t>
            </a:r>
            <a:endParaRPr lang="es-CO" sz="2800" dirty="0">
              <a:latin typeface="Arial" panose="020B0604020202020204" pitchFamily="34" charset="0"/>
              <a:cs typeface="Arial" panose="020B0604020202020204" pitchFamily="34" charset="0"/>
            </a:endParaRPr>
          </a:p>
        </p:txBody>
      </p:sp>
      <p:sp>
        <p:nvSpPr>
          <p:cNvPr id="3" name="Rectángulo 2"/>
          <p:cNvSpPr/>
          <p:nvPr/>
        </p:nvSpPr>
        <p:spPr>
          <a:xfrm>
            <a:off x="11414996" y="5778777"/>
            <a:ext cx="704039" cy="400110"/>
          </a:xfrm>
          <a:prstGeom prst="rect">
            <a:avLst/>
          </a:prstGeom>
        </p:spPr>
        <p:txBody>
          <a:bodyPr wrap="none">
            <a:spAutoFit/>
          </a:bodyPr>
          <a:lstStyle/>
          <a:p>
            <a:pPr algn="ctr"/>
            <a:r>
              <a:rPr lang="es-CO" sz="2000" b="1" dirty="0" smtClean="0">
                <a:solidFill>
                  <a:schemeClr val="bg1"/>
                </a:solidFill>
              </a:rPr>
              <a:t>2014</a:t>
            </a:r>
            <a:endParaRPr lang="es-CO" sz="2000" b="1" dirty="0">
              <a:solidFill>
                <a:schemeClr val="bg1"/>
              </a:solidFill>
            </a:endParaRP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7030" y="2336158"/>
            <a:ext cx="1702927" cy="1090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4398" y="3873499"/>
            <a:ext cx="1788193" cy="104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4499" y="3028473"/>
            <a:ext cx="1923143"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6997700" y="1882775"/>
            <a:ext cx="2336800" cy="307777"/>
          </a:xfrm>
          <a:prstGeom prst="rect">
            <a:avLst/>
          </a:prstGeom>
          <a:noFill/>
        </p:spPr>
        <p:txBody>
          <a:bodyPr wrap="square" rtlCol="0">
            <a:spAutoFit/>
          </a:bodyPr>
          <a:lstStyle/>
          <a:p>
            <a:pPr algn="ctr"/>
            <a:r>
              <a:rPr lang="es-CO" sz="1400" dirty="0" smtClean="0">
                <a:solidFill>
                  <a:schemeClr val="tx1">
                    <a:lumMod val="50000"/>
                    <a:lumOff val="50000"/>
                  </a:schemeClr>
                </a:solidFill>
              </a:rPr>
              <a:t>Transportadora de Valores</a:t>
            </a:r>
            <a:endParaRPr lang="es-CO" sz="1400" dirty="0">
              <a:solidFill>
                <a:schemeClr val="tx1">
                  <a:lumMod val="50000"/>
                  <a:lumOff val="50000"/>
                </a:schemeClr>
              </a:solidFill>
            </a:endParaRPr>
          </a:p>
        </p:txBody>
      </p:sp>
      <p:sp>
        <p:nvSpPr>
          <p:cNvPr id="13" name="12 CuadroTexto"/>
          <p:cNvSpPr txBox="1"/>
          <p:nvPr/>
        </p:nvSpPr>
        <p:spPr>
          <a:xfrm>
            <a:off x="4085770" y="1882774"/>
            <a:ext cx="2336800" cy="307777"/>
          </a:xfrm>
          <a:prstGeom prst="rect">
            <a:avLst/>
          </a:prstGeom>
          <a:noFill/>
        </p:spPr>
        <p:txBody>
          <a:bodyPr wrap="square" rtlCol="0">
            <a:spAutoFit/>
          </a:bodyPr>
          <a:lstStyle/>
          <a:p>
            <a:pPr algn="ctr"/>
            <a:r>
              <a:rPr lang="es-CO" sz="1400" dirty="0" smtClean="0">
                <a:solidFill>
                  <a:schemeClr val="tx1">
                    <a:lumMod val="50000"/>
                    <a:lumOff val="50000"/>
                  </a:schemeClr>
                </a:solidFill>
              </a:rPr>
              <a:t>Análisis de Riesgos</a:t>
            </a:r>
            <a:endParaRPr lang="es-CO" sz="1400" dirty="0">
              <a:solidFill>
                <a:schemeClr val="tx1">
                  <a:lumMod val="50000"/>
                  <a:lumOff val="50000"/>
                </a:schemeClr>
              </a:solidFill>
            </a:endParaRPr>
          </a:p>
        </p:txBody>
      </p:sp>
      <p:sp>
        <p:nvSpPr>
          <p:cNvPr id="14" name="13 CuadroTexto"/>
          <p:cNvSpPr txBox="1"/>
          <p:nvPr/>
        </p:nvSpPr>
        <p:spPr>
          <a:xfrm>
            <a:off x="793500" y="1882775"/>
            <a:ext cx="2336800" cy="307777"/>
          </a:xfrm>
          <a:prstGeom prst="rect">
            <a:avLst/>
          </a:prstGeom>
          <a:noFill/>
        </p:spPr>
        <p:txBody>
          <a:bodyPr wrap="square" rtlCol="0">
            <a:spAutoFit/>
          </a:bodyPr>
          <a:lstStyle/>
          <a:p>
            <a:pPr algn="ctr"/>
            <a:r>
              <a:rPr lang="es-CO" sz="1400" dirty="0" smtClean="0">
                <a:solidFill>
                  <a:schemeClr val="tx1">
                    <a:lumMod val="50000"/>
                    <a:lumOff val="50000"/>
                  </a:schemeClr>
                </a:solidFill>
              </a:rPr>
              <a:t>Entidades Financieras</a:t>
            </a:r>
            <a:endParaRPr lang="es-CO" sz="1400" dirty="0">
              <a:solidFill>
                <a:schemeClr val="tx1">
                  <a:lumMod val="50000"/>
                  <a:lumOff val="50000"/>
                </a:schemeClr>
              </a:solidFill>
            </a:endParaRPr>
          </a:p>
        </p:txBody>
      </p:sp>
      <p:sp>
        <p:nvSpPr>
          <p:cNvPr id="15" name="14 CuadroTexto"/>
          <p:cNvSpPr txBox="1"/>
          <p:nvPr/>
        </p:nvSpPr>
        <p:spPr>
          <a:xfrm>
            <a:off x="9817100" y="1882775"/>
            <a:ext cx="2336800" cy="307777"/>
          </a:xfrm>
          <a:prstGeom prst="rect">
            <a:avLst/>
          </a:prstGeom>
          <a:noFill/>
        </p:spPr>
        <p:txBody>
          <a:bodyPr wrap="square" rtlCol="0">
            <a:spAutoFit/>
          </a:bodyPr>
          <a:lstStyle/>
          <a:p>
            <a:pPr algn="ctr"/>
            <a:r>
              <a:rPr lang="es-CO" sz="1400" dirty="0" smtClean="0">
                <a:solidFill>
                  <a:schemeClr val="tx1">
                    <a:lumMod val="50000"/>
                    <a:lumOff val="50000"/>
                  </a:schemeClr>
                </a:solidFill>
              </a:rPr>
              <a:t>Fomento Minero</a:t>
            </a:r>
            <a:endParaRPr lang="es-CO" sz="1400" dirty="0">
              <a:solidFill>
                <a:schemeClr val="tx1">
                  <a:lumMod val="50000"/>
                  <a:lumOff val="50000"/>
                </a:schemeClr>
              </a:solidFill>
            </a:endParaRPr>
          </a:p>
        </p:txBody>
      </p:sp>
      <p:pic>
        <p:nvPicPr>
          <p:cNvPr id="8"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998919" y="2977673"/>
            <a:ext cx="1973161" cy="1481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www.centrocomercialpereiraplaza.com/wp-content/uploads/2015/05/davivienda.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02331" y="2744286"/>
            <a:ext cx="1905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5048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5905" y="187873"/>
            <a:ext cx="1903495" cy="1009680"/>
          </a:xfrm>
          <a:prstGeom prst="rect">
            <a:avLst/>
          </a:prstGeom>
        </p:spPr>
      </p:pic>
      <p:pic>
        <p:nvPicPr>
          <p:cNvPr id="6" name="Imagen 5"/>
          <p:cNvPicPr>
            <a:picLocks noChangeAspect="1"/>
          </p:cNvPicPr>
          <p:nvPr/>
        </p:nvPicPr>
        <p:blipFill>
          <a:blip r:embed="rId3"/>
          <a:stretch>
            <a:fillRect/>
          </a:stretch>
        </p:blipFill>
        <p:spPr>
          <a:xfrm>
            <a:off x="300581" y="1247689"/>
            <a:ext cx="1854250" cy="317586"/>
          </a:xfrm>
          <a:prstGeom prst="rect">
            <a:avLst/>
          </a:prstGeom>
        </p:spPr>
      </p:pic>
      <p:pic>
        <p:nvPicPr>
          <p:cNvPr id="7" name="Imagen 6"/>
          <p:cNvPicPr>
            <a:picLocks noChangeAspect="1"/>
          </p:cNvPicPr>
          <p:nvPr/>
        </p:nvPicPr>
        <p:blipFill>
          <a:blip r:embed="rId4"/>
          <a:stretch>
            <a:fillRect/>
          </a:stretch>
        </p:blipFill>
        <p:spPr>
          <a:xfrm rot="16200000" flipH="1">
            <a:off x="6014414" y="680414"/>
            <a:ext cx="163172" cy="12191999"/>
          </a:xfrm>
          <a:prstGeom prst="rect">
            <a:avLst/>
          </a:prstGeom>
        </p:spPr>
      </p:pic>
      <p:sp>
        <p:nvSpPr>
          <p:cNvPr id="2" name="Rectángulo 1"/>
          <p:cNvSpPr/>
          <p:nvPr/>
        </p:nvSpPr>
        <p:spPr>
          <a:xfrm>
            <a:off x="6896100" y="0"/>
            <a:ext cx="5295899" cy="9525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latin typeface="Arial" panose="020B0604020202020204" pitchFamily="34" charset="0"/>
                <a:cs typeface="Arial" panose="020B0604020202020204" pitchFamily="34" charset="0"/>
              </a:rPr>
              <a:t>Sistema Propio para la Administración del Riesgo</a:t>
            </a:r>
            <a:endParaRPr lang="es-CO" sz="2800" dirty="0">
              <a:latin typeface="Arial" panose="020B0604020202020204" pitchFamily="34" charset="0"/>
              <a:cs typeface="Arial" panose="020B0604020202020204" pitchFamily="34" charset="0"/>
            </a:endParaRPr>
          </a:p>
        </p:txBody>
      </p:sp>
      <p:sp>
        <p:nvSpPr>
          <p:cNvPr id="3" name="Rectángulo 2"/>
          <p:cNvSpPr/>
          <p:nvPr/>
        </p:nvSpPr>
        <p:spPr>
          <a:xfrm>
            <a:off x="11414996" y="5778777"/>
            <a:ext cx="704039" cy="400110"/>
          </a:xfrm>
          <a:prstGeom prst="rect">
            <a:avLst/>
          </a:prstGeom>
        </p:spPr>
        <p:txBody>
          <a:bodyPr wrap="none">
            <a:spAutoFit/>
          </a:bodyPr>
          <a:lstStyle/>
          <a:p>
            <a:pPr algn="ctr"/>
            <a:r>
              <a:rPr lang="es-CO" sz="2000" b="1" dirty="0" smtClean="0">
                <a:solidFill>
                  <a:schemeClr val="bg1"/>
                </a:solidFill>
              </a:rPr>
              <a:t>2014</a:t>
            </a:r>
            <a:endParaRPr lang="es-CO" sz="2000" b="1" dirty="0">
              <a:solidFill>
                <a:schemeClr val="bg1"/>
              </a:solidFill>
            </a:endParaRPr>
          </a:p>
        </p:txBody>
      </p:sp>
      <p:pic>
        <p:nvPicPr>
          <p:cNvPr id="12" name="Picture 3"/>
          <p:cNvPicPr>
            <a:picLocks noChangeAspect="1" noChangeArrowheads="1"/>
          </p:cNvPicPr>
          <p:nvPr/>
        </p:nvPicPr>
        <p:blipFill>
          <a:blip r:embed="rId5" cstate="print"/>
          <a:srcRect/>
          <a:stretch>
            <a:fillRect/>
          </a:stretch>
        </p:blipFill>
        <p:spPr bwMode="auto">
          <a:xfrm>
            <a:off x="9914769" y="2429341"/>
            <a:ext cx="1494747" cy="603513"/>
          </a:xfrm>
          <a:prstGeom prst="rect">
            <a:avLst/>
          </a:prstGeom>
          <a:noFill/>
          <a:ln w="9525">
            <a:noFill/>
            <a:miter lim="800000"/>
            <a:headEnd/>
            <a:tailEnd/>
          </a:ln>
        </p:spPr>
      </p:pic>
      <p:pic>
        <p:nvPicPr>
          <p:cNvPr id="61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78557" y="1624902"/>
            <a:ext cx="1844561" cy="663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03621" y="4189582"/>
            <a:ext cx="1117041" cy="1117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24405" y="5470745"/>
            <a:ext cx="1075473" cy="1075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60718" y="3173530"/>
            <a:ext cx="1280240" cy="946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9778557" y="1127082"/>
            <a:ext cx="1844561" cy="523220"/>
          </a:xfrm>
          <a:prstGeom prst="rect">
            <a:avLst/>
          </a:prstGeom>
          <a:noFill/>
        </p:spPr>
        <p:txBody>
          <a:bodyPr wrap="square" rtlCol="0">
            <a:spAutoFit/>
          </a:bodyPr>
          <a:lstStyle/>
          <a:p>
            <a:pPr algn="ctr"/>
            <a:r>
              <a:rPr lang="es-CO" sz="1400" b="1" dirty="0" smtClean="0">
                <a:solidFill>
                  <a:schemeClr val="bg1">
                    <a:lumMod val="75000"/>
                  </a:schemeClr>
                </a:solidFill>
              </a:rPr>
              <a:t>Entes reguladores y de control</a:t>
            </a:r>
            <a:endParaRPr lang="es-CO" sz="1400" b="1" dirty="0">
              <a:solidFill>
                <a:schemeClr val="bg1">
                  <a:lumMod val="75000"/>
                </a:schemeClr>
              </a:solidFill>
            </a:endParaRPr>
          </a:p>
        </p:txBody>
      </p:sp>
      <p:sp>
        <p:nvSpPr>
          <p:cNvPr id="8" name="7 Rectángulo"/>
          <p:cNvSpPr/>
          <p:nvPr/>
        </p:nvSpPr>
        <p:spPr>
          <a:xfrm>
            <a:off x="533400" y="1628339"/>
            <a:ext cx="9010650" cy="2585323"/>
          </a:xfrm>
          <a:prstGeom prst="rect">
            <a:avLst/>
          </a:prstGeom>
        </p:spPr>
        <p:txBody>
          <a:bodyPr wrap="square">
            <a:spAutoFit/>
          </a:bodyPr>
          <a:lstStyle/>
          <a:p>
            <a:pPr algn="just">
              <a:spcAft>
                <a:spcPts val="600"/>
              </a:spcAft>
            </a:pPr>
            <a:r>
              <a:rPr lang="es-CO" dirty="0" smtClean="0">
                <a:solidFill>
                  <a:schemeClr val="tx1">
                    <a:lumMod val="75000"/>
                    <a:lumOff val="25000"/>
                  </a:schemeClr>
                </a:solidFill>
              </a:rPr>
              <a:t>La Asamblea </a:t>
            </a:r>
            <a:r>
              <a:rPr lang="es-CO" dirty="0">
                <a:solidFill>
                  <a:schemeClr val="tx1">
                    <a:lumMod val="75000"/>
                    <a:lumOff val="25000"/>
                  </a:schemeClr>
                </a:solidFill>
              </a:rPr>
              <a:t>de </a:t>
            </a:r>
            <a:r>
              <a:rPr lang="es-CO" dirty="0" smtClean="0">
                <a:solidFill>
                  <a:schemeClr val="tx1">
                    <a:lumMod val="75000"/>
                    <a:lumOff val="25000"/>
                  </a:schemeClr>
                </a:solidFill>
              </a:rPr>
              <a:t>Accionistas </a:t>
            </a:r>
            <a:r>
              <a:rPr lang="es-CO" dirty="0">
                <a:solidFill>
                  <a:schemeClr val="tx1">
                    <a:lumMod val="75000"/>
                    <a:lumOff val="25000"/>
                  </a:schemeClr>
                </a:solidFill>
              </a:rPr>
              <a:t>de </a:t>
            </a:r>
            <a:r>
              <a:rPr lang="es-CO" dirty="0" smtClean="0">
                <a:solidFill>
                  <a:schemeClr val="tx1">
                    <a:lumMod val="75000"/>
                    <a:lumOff val="25000"/>
                  </a:schemeClr>
                </a:solidFill>
              </a:rPr>
              <a:t>XQUADRA </a:t>
            </a:r>
            <a:r>
              <a:rPr lang="es-CO" dirty="0">
                <a:solidFill>
                  <a:schemeClr val="tx1">
                    <a:lumMod val="75000"/>
                    <a:lumOff val="25000"/>
                  </a:schemeClr>
                </a:solidFill>
              </a:rPr>
              <a:t>S.A.S. ha desarrollado </a:t>
            </a:r>
            <a:r>
              <a:rPr lang="es-CO" dirty="0" smtClean="0">
                <a:solidFill>
                  <a:schemeClr val="tx1">
                    <a:lumMod val="75000"/>
                    <a:lumOff val="25000"/>
                  </a:schemeClr>
                </a:solidFill>
              </a:rPr>
              <a:t>el Sistema </a:t>
            </a:r>
            <a:r>
              <a:rPr lang="es-CO" dirty="0">
                <a:solidFill>
                  <a:schemeClr val="tx1">
                    <a:lumMod val="75000"/>
                    <a:lumOff val="25000"/>
                  </a:schemeClr>
                </a:solidFill>
              </a:rPr>
              <a:t>Propio para la Administración del </a:t>
            </a:r>
            <a:r>
              <a:rPr lang="es-CO" dirty="0" smtClean="0">
                <a:solidFill>
                  <a:schemeClr val="tx1">
                    <a:lumMod val="75000"/>
                    <a:lumOff val="25000"/>
                  </a:schemeClr>
                </a:solidFill>
              </a:rPr>
              <a:t>Riesgo – </a:t>
            </a:r>
            <a:r>
              <a:rPr lang="es-CO" dirty="0">
                <a:solidFill>
                  <a:schemeClr val="tx1">
                    <a:lumMod val="75000"/>
                    <a:lumOff val="25000"/>
                  </a:schemeClr>
                </a:solidFill>
              </a:rPr>
              <a:t>SPAR </a:t>
            </a:r>
            <a:r>
              <a:rPr lang="es-CO" dirty="0" smtClean="0">
                <a:solidFill>
                  <a:schemeClr val="tx1">
                    <a:lumMod val="75000"/>
                    <a:lumOff val="25000"/>
                  </a:schemeClr>
                </a:solidFill>
              </a:rPr>
              <a:t>–, el cual integra los diferentes mecanismos de identificación, evaluación y análisis de los riesgos inherentes a la actividad minera con el fin de disminuir la probabilidad de ocurrencia de los mismos. Apoyándonos en los estándares nacionales e internacionales emitidos por los diferentes Entes Reguladores y Organizaciones Internacionales tales como el Sistema de Administración del Riesgo de Lavado de Activos y Financiación del Terrorismo emitidos por la Superintendencia Financiera, los Estándares para Oro Libre de Conflictos emitidos por la OCDE, la norma ISO 28000:2007 Sistemas de Gestión de la Seguridad para la Cadena de Suministro. </a:t>
            </a:r>
          </a:p>
        </p:txBody>
      </p:sp>
      <p:graphicFrame>
        <p:nvGraphicFramePr>
          <p:cNvPr id="9" name="8 Diagrama"/>
          <p:cNvGraphicFramePr/>
          <p:nvPr>
            <p:extLst>
              <p:ext uri="{D42A27DB-BD31-4B8C-83A1-F6EECF244321}">
                <p14:modId xmlns:p14="http://schemas.microsoft.com/office/powerpoint/2010/main" val="3579588427"/>
              </p:ext>
            </p:extLst>
          </p:nvPr>
        </p:nvGraphicFramePr>
        <p:xfrm>
          <a:off x="1227706" y="4464341"/>
          <a:ext cx="8128000" cy="198543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5945690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5905" y="187873"/>
            <a:ext cx="1903495" cy="1009680"/>
          </a:xfrm>
          <a:prstGeom prst="rect">
            <a:avLst/>
          </a:prstGeom>
        </p:spPr>
      </p:pic>
      <p:pic>
        <p:nvPicPr>
          <p:cNvPr id="6" name="Imagen 5"/>
          <p:cNvPicPr>
            <a:picLocks noChangeAspect="1"/>
          </p:cNvPicPr>
          <p:nvPr/>
        </p:nvPicPr>
        <p:blipFill>
          <a:blip r:embed="rId3"/>
          <a:stretch>
            <a:fillRect/>
          </a:stretch>
        </p:blipFill>
        <p:spPr>
          <a:xfrm>
            <a:off x="300581" y="1247689"/>
            <a:ext cx="1854250" cy="317586"/>
          </a:xfrm>
          <a:prstGeom prst="rect">
            <a:avLst/>
          </a:prstGeom>
        </p:spPr>
      </p:pic>
      <p:pic>
        <p:nvPicPr>
          <p:cNvPr id="7" name="Imagen 6"/>
          <p:cNvPicPr>
            <a:picLocks noChangeAspect="1"/>
          </p:cNvPicPr>
          <p:nvPr/>
        </p:nvPicPr>
        <p:blipFill>
          <a:blip r:embed="rId4"/>
          <a:stretch>
            <a:fillRect/>
          </a:stretch>
        </p:blipFill>
        <p:spPr>
          <a:xfrm rot="16200000" flipH="1">
            <a:off x="6014414" y="680414"/>
            <a:ext cx="163172" cy="12191999"/>
          </a:xfrm>
          <a:prstGeom prst="rect">
            <a:avLst/>
          </a:prstGeom>
        </p:spPr>
      </p:pic>
      <p:sp>
        <p:nvSpPr>
          <p:cNvPr id="2" name="Rectángulo 1"/>
          <p:cNvSpPr/>
          <p:nvPr/>
        </p:nvSpPr>
        <p:spPr>
          <a:xfrm>
            <a:off x="6896100" y="0"/>
            <a:ext cx="5295899" cy="9525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latin typeface="Arial" panose="020B0604020202020204" pitchFamily="34" charset="0"/>
                <a:cs typeface="Arial" panose="020B0604020202020204" pitchFamily="34" charset="0"/>
              </a:rPr>
              <a:t>Flujo Operativo y Financiero</a:t>
            </a:r>
            <a:endParaRPr lang="es-CO" sz="2800" dirty="0">
              <a:latin typeface="Arial" panose="020B0604020202020204" pitchFamily="34" charset="0"/>
              <a:cs typeface="Arial" panose="020B0604020202020204" pitchFamily="34" charset="0"/>
            </a:endParaRPr>
          </a:p>
        </p:txBody>
      </p:sp>
      <p:sp>
        <p:nvSpPr>
          <p:cNvPr id="3" name="Rectángulo 2"/>
          <p:cNvSpPr/>
          <p:nvPr/>
        </p:nvSpPr>
        <p:spPr>
          <a:xfrm>
            <a:off x="11414996" y="5778777"/>
            <a:ext cx="704039" cy="400110"/>
          </a:xfrm>
          <a:prstGeom prst="rect">
            <a:avLst/>
          </a:prstGeom>
        </p:spPr>
        <p:txBody>
          <a:bodyPr wrap="none">
            <a:spAutoFit/>
          </a:bodyPr>
          <a:lstStyle/>
          <a:p>
            <a:pPr algn="ctr"/>
            <a:r>
              <a:rPr lang="es-CO" sz="2000" b="1" dirty="0" smtClean="0">
                <a:solidFill>
                  <a:schemeClr val="bg1"/>
                </a:solidFill>
              </a:rPr>
              <a:t>2014</a:t>
            </a:r>
            <a:endParaRPr lang="es-CO" sz="2000" b="1" dirty="0">
              <a:solidFill>
                <a:schemeClr val="bg1"/>
              </a:solidFill>
            </a:endParaRPr>
          </a:p>
        </p:txBody>
      </p:sp>
      <p:sp>
        <p:nvSpPr>
          <p:cNvPr id="5" name="AutoShape 4" descr="Resultado de imagen para kaloti meta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9" name="AutoShape 20" descr="Resultado de imagen para logo citiban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graphicFrame>
        <p:nvGraphicFramePr>
          <p:cNvPr id="10" name="9 Diagrama"/>
          <p:cNvGraphicFramePr/>
          <p:nvPr>
            <p:extLst>
              <p:ext uri="{D42A27DB-BD31-4B8C-83A1-F6EECF244321}">
                <p14:modId xmlns:p14="http://schemas.microsoft.com/office/powerpoint/2010/main" val="1507852363"/>
              </p:ext>
            </p:extLst>
          </p:nvPr>
        </p:nvGraphicFramePr>
        <p:xfrm>
          <a:off x="285905" y="1341967"/>
          <a:ext cx="11664795" cy="19981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4" name="Picture 2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24762" y="3052460"/>
            <a:ext cx="829332" cy="551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2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71399" y="3707982"/>
            <a:ext cx="536058" cy="53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20898" y="3445614"/>
            <a:ext cx="1101254" cy="290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15199" y="3155005"/>
            <a:ext cx="1072467" cy="267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35715" y="3787994"/>
            <a:ext cx="671619" cy="253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6"/>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59169" y="4131287"/>
            <a:ext cx="424712" cy="294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
          <p:cNvPicPr>
            <a:picLocks noChangeAspect="1" noChangeArrowheads="1"/>
          </p:cNvPicPr>
          <p:nvPr/>
        </p:nvPicPr>
        <p:blipFill>
          <a:blip r:embed="rId16" cstate="print"/>
          <a:srcRect/>
          <a:stretch>
            <a:fillRect/>
          </a:stretch>
        </p:blipFill>
        <p:spPr bwMode="auto">
          <a:xfrm>
            <a:off x="5743094" y="3495556"/>
            <a:ext cx="709958" cy="286650"/>
          </a:xfrm>
          <a:prstGeom prst="rect">
            <a:avLst/>
          </a:prstGeom>
          <a:noFill/>
          <a:ln w="9525">
            <a:noFill/>
            <a:miter lim="800000"/>
            <a:headEnd/>
            <a:tailEnd/>
          </a:ln>
        </p:spPr>
      </p:pic>
      <p:pic>
        <p:nvPicPr>
          <p:cNvPr id="37" name="Picture 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618389" y="3126248"/>
            <a:ext cx="948861" cy="341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70655" y="3869400"/>
            <a:ext cx="705627" cy="521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949700" y="3172788"/>
            <a:ext cx="801227" cy="513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1" name="40 Diagrama"/>
          <p:cNvGraphicFramePr/>
          <p:nvPr>
            <p:extLst>
              <p:ext uri="{D42A27DB-BD31-4B8C-83A1-F6EECF244321}">
                <p14:modId xmlns:p14="http://schemas.microsoft.com/office/powerpoint/2010/main" val="1835499147"/>
              </p:ext>
            </p:extLst>
          </p:nvPr>
        </p:nvGraphicFramePr>
        <p:xfrm>
          <a:off x="287255" y="4857057"/>
          <a:ext cx="11664795" cy="1998133"/>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pic>
        <p:nvPicPr>
          <p:cNvPr id="1028" name="Picture 4"/>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00205" y="3186834"/>
            <a:ext cx="1047595" cy="651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078631" y="3153617"/>
            <a:ext cx="1051919" cy="818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12"/>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787135" y="4474455"/>
            <a:ext cx="665917" cy="387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3"/>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1101340" y="3178350"/>
            <a:ext cx="558521" cy="558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http://www.sunvalleyinv.com/spanish/images/logo.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541920" y="4482978"/>
            <a:ext cx="662281" cy="38861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entrocomercialpereiraplaza.com/wp-content/uploads/2015/05/davivienda.jp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55575" y="-822325"/>
            <a:ext cx="1905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centrocomercialpereiraplaza.com/wp-content/uploads/2015/05/davivienda.jp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676586" y="3869400"/>
            <a:ext cx="1313645" cy="100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2640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5905" y="187873"/>
            <a:ext cx="1903495" cy="1009680"/>
          </a:xfrm>
          <a:prstGeom prst="rect">
            <a:avLst/>
          </a:prstGeom>
        </p:spPr>
      </p:pic>
      <p:pic>
        <p:nvPicPr>
          <p:cNvPr id="6" name="Imagen 5"/>
          <p:cNvPicPr>
            <a:picLocks noChangeAspect="1"/>
          </p:cNvPicPr>
          <p:nvPr/>
        </p:nvPicPr>
        <p:blipFill>
          <a:blip r:embed="rId3"/>
          <a:stretch>
            <a:fillRect/>
          </a:stretch>
        </p:blipFill>
        <p:spPr>
          <a:xfrm>
            <a:off x="300581" y="1247689"/>
            <a:ext cx="1854250" cy="317586"/>
          </a:xfrm>
          <a:prstGeom prst="rect">
            <a:avLst/>
          </a:prstGeom>
        </p:spPr>
      </p:pic>
      <p:pic>
        <p:nvPicPr>
          <p:cNvPr id="7" name="Imagen 6"/>
          <p:cNvPicPr>
            <a:picLocks noChangeAspect="1"/>
          </p:cNvPicPr>
          <p:nvPr/>
        </p:nvPicPr>
        <p:blipFill>
          <a:blip r:embed="rId4"/>
          <a:stretch>
            <a:fillRect/>
          </a:stretch>
        </p:blipFill>
        <p:spPr>
          <a:xfrm rot="16200000" flipH="1">
            <a:off x="6014414" y="680414"/>
            <a:ext cx="163172" cy="12191999"/>
          </a:xfrm>
          <a:prstGeom prst="rect">
            <a:avLst/>
          </a:prstGeom>
        </p:spPr>
      </p:pic>
      <p:sp>
        <p:nvSpPr>
          <p:cNvPr id="2" name="Rectángulo 1"/>
          <p:cNvSpPr/>
          <p:nvPr/>
        </p:nvSpPr>
        <p:spPr>
          <a:xfrm>
            <a:off x="6896100" y="0"/>
            <a:ext cx="5295899" cy="9525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latin typeface="Arial" panose="020B0604020202020204" pitchFamily="34" charset="0"/>
                <a:cs typeface="Arial" panose="020B0604020202020204" pitchFamily="34" charset="0"/>
              </a:rPr>
              <a:t>Cifras de Exportaciones </a:t>
            </a:r>
          </a:p>
          <a:p>
            <a:pPr algn="ctr"/>
            <a:r>
              <a:rPr lang="es-CO" sz="2800" dirty="0" smtClean="0">
                <a:latin typeface="Arial" panose="020B0604020202020204" pitchFamily="34" charset="0"/>
                <a:cs typeface="Arial" panose="020B0604020202020204" pitchFamily="34" charset="0"/>
              </a:rPr>
              <a:t>$COL de Ene. a Dic. 2015</a:t>
            </a:r>
            <a:endParaRPr lang="es-CO" sz="2800" dirty="0">
              <a:latin typeface="Arial" panose="020B0604020202020204" pitchFamily="34" charset="0"/>
              <a:cs typeface="Arial" panose="020B0604020202020204" pitchFamily="34" charset="0"/>
            </a:endParaRPr>
          </a:p>
        </p:txBody>
      </p:sp>
      <p:sp>
        <p:nvSpPr>
          <p:cNvPr id="3" name="Rectángulo 2"/>
          <p:cNvSpPr/>
          <p:nvPr/>
        </p:nvSpPr>
        <p:spPr>
          <a:xfrm>
            <a:off x="11414996" y="5778777"/>
            <a:ext cx="704039" cy="400110"/>
          </a:xfrm>
          <a:prstGeom prst="rect">
            <a:avLst/>
          </a:prstGeom>
        </p:spPr>
        <p:txBody>
          <a:bodyPr wrap="none">
            <a:spAutoFit/>
          </a:bodyPr>
          <a:lstStyle/>
          <a:p>
            <a:pPr algn="ctr"/>
            <a:r>
              <a:rPr lang="es-CO" sz="2000" b="1" dirty="0" smtClean="0">
                <a:solidFill>
                  <a:schemeClr val="bg1"/>
                </a:solidFill>
              </a:rPr>
              <a:t>2014</a:t>
            </a:r>
            <a:endParaRPr lang="es-CO" sz="2000" b="1" dirty="0">
              <a:solidFill>
                <a:schemeClr val="bg1"/>
              </a:solidFill>
            </a:endParaRPr>
          </a:p>
        </p:txBody>
      </p:sp>
      <p:graphicFrame>
        <p:nvGraphicFramePr>
          <p:cNvPr id="10" name="1 Gráfico"/>
          <p:cNvGraphicFramePr>
            <a:graphicFrameLocks/>
          </p:cNvGraphicFramePr>
          <p:nvPr/>
        </p:nvGraphicFramePr>
        <p:xfrm>
          <a:off x="600074" y="1276350"/>
          <a:ext cx="10991851" cy="43053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646080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5906" y="248914"/>
            <a:ext cx="2572850" cy="1364729"/>
          </a:xfrm>
          <a:prstGeom prst="rect">
            <a:avLst/>
          </a:prstGeom>
        </p:spPr>
      </p:pic>
      <p:pic>
        <p:nvPicPr>
          <p:cNvPr id="6" name="Imagen 5"/>
          <p:cNvPicPr>
            <a:picLocks noChangeAspect="1"/>
          </p:cNvPicPr>
          <p:nvPr/>
        </p:nvPicPr>
        <p:blipFill>
          <a:blip r:embed="rId3"/>
          <a:stretch>
            <a:fillRect/>
          </a:stretch>
        </p:blipFill>
        <p:spPr>
          <a:xfrm>
            <a:off x="296665" y="1613643"/>
            <a:ext cx="2572850" cy="440664"/>
          </a:xfrm>
          <a:prstGeom prst="rect">
            <a:avLst/>
          </a:prstGeom>
        </p:spPr>
      </p:pic>
      <p:pic>
        <p:nvPicPr>
          <p:cNvPr id="7" name="Imagen 6"/>
          <p:cNvPicPr>
            <a:picLocks noChangeAspect="1"/>
          </p:cNvPicPr>
          <p:nvPr/>
        </p:nvPicPr>
        <p:blipFill>
          <a:blip r:embed="rId4"/>
          <a:stretch>
            <a:fillRect/>
          </a:stretch>
        </p:blipFill>
        <p:spPr>
          <a:xfrm rot="16200000">
            <a:off x="1569947" y="827388"/>
            <a:ext cx="62477" cy="2601209"/>
          </a:xfrm>
          <a:prstGeom prst="rect">
            <a:avLst/>
          </a:prstGeom>
        </p:spPr>
      </p:pic>
      <p:pic>
        <p:nvPicPr>
          <p:cNvPr id="9" name="Imagen 8"/>
          <p:cNvPicPr>
            <a:picLocks noChangeAspect="1"/>
          </p:cNvPicPr>
          <p:nvPr/>
        </p:nvPicPr>
        <p:blipFill>
          <a:blip r:embed="rId4"/>
          <a:stretch>
            <a:fillRect/>
          </a:stretch>
        </p:blipFill>
        <p:spPr>
          <a:xfrm rot="16200000" flipH="1">
            <a:off x="6014414" y="680415"/>
            <a:ext cx="163172" cy="12191999"/>
          </a:xfrm>
          <a:prstGeom prst="rect">
            <a:avLst/>
          </a:prstGeom>
        </p:spPr>
      </p:pic>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2357" y="2054307"/>
            <a:ext cx="4405313" cy="44608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6" cstate="print"/>
          <a:srcRect/>
          <a:stretch>
            <a:fillRect/>
          </a:stretch>
        </p:blipFill>
        <p:spPr bwMode="auto">
          <a:xfrm>
            <a:off x="709844" y="2427709"/>
            <a:ext cx="1782682" cy="1872208"/>
          </a:xfrm>
          <a:prstGeom prst="rect">
            <a:avLst/>
          </a:prstGeom>
          <a:noFill/>
          <a:ln w="9525">
            <a:noFill/>
            <a:miter lim="800000"/>
            <a:headEnd/>
            <a:tailEnd/>
          </a:ln>
        </p:spPr>
      </p:pic>
      <p:sp>
        <p:nvSpPr>
          <p:cNvPr id="12" name="4 Marcador de contenido"/>
          <p:cNvSpPr txBox="1">
            <a:spLocks/>
          </p:cNvSpPr>
          <p:nvPr/>
        </p:nvSpPr>
        <p:spPr>
          <a:xfrm>
            <a:off x="2901790" y="2152832"/>
            <a:ext cx="3960440" cy="436235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ctr" defTabSz="914400" rtl="0" eaLnBrk="1" fontAlgn="auto" latinLnBrk="0" hangingPunct="1">
              <a:lnSpc>
                <a:spcPct val="100000"/>
              </a:lnSpc>
              <a:spcBef>
                <a:spcPts val="400"/>
              </a:spcBef>
              <a:spcAft>
                <a:spcPts val="0"/>
              </a:spcAft>
              <a:buClr>
                <a:srgbClr val="C0504D">
                  <a:lumMod val="75000"/>
                </a:srgbClr>
              </a:buClr>
              <a:buSzTx/>
              <a:buFont typeface="Arial" pitchFamily="34" charset="0"/>
              <a:buNone/>
              <a:tabLst/>
              <a:defRPr/>
            </a:pPr>
            <a:r>
              <a:rPr kumimoji="0" lang="en-US" sz="1500" b="1" i="0" u="none" strike="noStrike" kern="1200" cap="none" spc="0" normalizeH="0" baseline="0" noProof="0" dirty="0" smtClean="0">
                <a:ln>
                  <a:noFill/>
                </a:ln>
                <a:solidFill>
                  <a:srgbClr val="CCB400"/>
                </a:solidFill>
                <a:effectLst/>
                <a:uLnTx/>
                <a:uFillTx/>
                <a:latin typeface="Arial" panose="020B0604020202020204" pitchFamily="34" charset="0"/>
                <a:cs typeface="Arial" panose="020B0604020202020204" pitchFamily="34" charset="0"/>
              </a:rPr>
              <a:t>General Manager</a:t>
            </a:r>
          </a:p>
          <a:p>
            <a:pPr marL="342900" marR="0" lvl="0" indent="-342900" algn="ctr" defTabSz="914400" rtl="0" eaLnBrk="1" fontAlgn="auto" latinLnBrk="0" hangingPunct="1">
              <a:lnSpc>
                <a:spcPct val="100000"/>
              </a:lnSpc>
              <a:spcBef>
                <a:spcPts val="0"/>
              </a:spcBef>
              <a:spcAft>
                <a:spcPts val="0"/>
              </a:spcAft>
              <a:buClr>
                <a:srgbClr val="C0504D">
                  <a:lumMod val="75000"/>
                </a:srgbClr>
              </a:buClr>
              <a:buSzTx/>
              <a:buFont typeface="Arial" pitchFamily="34" charset="0"/>
              <a:buNone/>
              <a:tabLst/>
              <a:defRPr/>
            </a:pPr>
            <a:r>
              <a:rPr kumimoji="0" lang="en-US" sz="150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Gina Paola Chavez </a:t>
            </a:r>
            <a:r>
              <a:rPr kumimoji="0" lang="en-US" sz="1500" b="0" i="0" u="none" strike="noStrike" kern="1200" cap="none" spc="0" normalizeH="0" baseline="0" noProof="0" dirty="0" err="1" smtClean="0">
                <a:ln>
                  <a:noFill/>
                </a:ln>
                <a:solidFill>
                  <a:sysClr val="windowText" lastClr="000000"/>
                </a:solidFill>
                <a:effectLst/>
                <a:uLnTx/>
                <a:uFillTx/>
                <a:latin typeface="Arial" panose="020B0604020202020204" pitchFamily="34" charset="0"/>
                <a:cs typeface="Arial" panose="020B0604020202020204" pitchFamily="34" charset="0"/>
              </a:rPr>
              <a:t>Forero</a:t>
            </a:r>
            <a:endParaRPr kumimoji="0" lang="en-US" sz="150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endParaRPr>
          </a:p>
          <a:p>
            <a:pPr marL="342900" marR="0" lvl="0" indent="-342900" algn="ctr" defTabSz="914400" rtl="0" eaLnBrk="1" fontAlgn="auto" latinLnBrk="0" hangingPunct="1">
              <a:lnSpc>
                <a:spcPct val="100000"/>
              </a:lnSpc>
              <a:spcBef>
                <a:spcPts val="0"/>
              </a:spcBef>
              <a:spcAft>
                <a:spcPts val="0"/>
              </a:spcAft>
              <a:buClr>
                <a:srgbClr val="C0504D">
                  <a:lumMod val="75000"/>
                </a:srgbClr>
              </a:buClr>
              <a:buSzTx/>
              <a:buFont typeface="Arial" pitchFamily="34" charset="0"/>
              <a:buNone/>
              <a:tabLst/>
              <a:defRPr/>
            </a:pPr>
            <a:r>
              <a:rPr kumimoji="0" lang="en-US" sz="1500" b="0" i="0" u="none" strike="noStrike" kern="1200" cap="none" spc="0" normalizeH="0" baseline="0" noProof="0" dirty="0" smtClean="0">
                <a:ln>
                  <a:noFill/>
                </a:ln>
                <a:solidFill>
                  <a:sysClr val="window" lastClr="FFFFFF">
                    <a:lumMod val="65000"/>
                  </a:sysClr>
                </a:solidFill>
                <a:effectLst/>
                <a:uLnTx/>
                <a:uFillTx/>
                <a:latin typeface="Arial" panose="020B0604020202020204" pitchFamily="34" charset="0"/>
                <a:cs typeface="Arial" panose="020B0604020202020204" pitchFamily="34" charset="0"/>
              </a:rPr>
              <a:t>gina.chavez@xquadra.co</a:t>
            </a:r>
          </a:p>
          <a:p>
            <a:pPr marL="342900" marR="0" lvl="0" indent="-342900" algn="ctr" defTabSz="914400" rtl="0" eaLnBrk="1" fontAlgn="auto" latinLnBrk="0" hangingPunct="1">
              <a:lnSpc>
                <a:spcPct val="110000"/>
              </a:lnSpc>
              <a:spcBef>
                <a:spcPts val="0"/>
              </a:spcBef>
              <a:spcAft>
                <a:spcPts val="0"/>
              </a:spcAft>
              <a:buClr>
                <a:srgbClr val="C0504D">
                  <a:lumMod val="75000"/>
                </a:srgbClr>
              </a:buClr>
              <a:buSzTx/>
              <a:buFont typeface="Arial" pitchFamily="34" charset="0"/>
              <a:buNone/>
              <a:tabLst/>
              <a:defRPr/>
            </a:pPr>
            <a:endParaRPr kumimoji="0" lang="en-US" sz="1500" b="1" i="0" u="none" strike="noStrike" kern="1200" cap="none" spc="0" normalizeH="0" baseline="0" noProof="0" dirty="0" smtClean="0">
              <a:ln>
                <a:noFill/>
              </a:ln>
              <a:solidFill>
                <a:srgbClr val="CCB400"/>
              </a:solidFill>
              <a:effectLst/>
              <a:uLnTx/>
              <a:uFillTx/>
              <a:latin typeface="Arial" panose="020B0604020202020204" pitchFamily="34" charset="0"/>
              <a:cs typeface="Arial" panose="020B0604020202020204" pitchFamily="34" charset="0"/>
            </a:endParaRPr>
          </a:p>
          <a:p>
            <a:pPr marL="342900" marR="0" lvl="0" indent="-342900" algn="ctr" defTabSz="914400" rtl="0" eaLnBrk="1" fontAlgn="auto" latinLnBrk="0" hangingPunct="1">
              <a:lnSpc>
                <a:spcPct val="110000"/>
              </a:lnSpc>
              <a:spcBef>
                <a:spcPts val="0"/>
              </a:spcBef>
              <a:spcAft>
                <a:spcPts val="0"/>
              </a:spcAft>
              <a:buClr>
                <a:srgbClr val="C0504D">
                  <a:lumMod val="75000"/>
                </a:srgbClr>
              </a:buClr>
              <a:buSzTx/>
              <a:buFont typeface="Arial" pitchFamily="34" charset="0"/>
              <a:buNone/>
              <a:tabLst/>
              <a:defRPr/>
            </a:pPr>
            <a:r>
              <a:rPr kumimoji="0" lang="en-US" sz="1500" b="1" i="0" u="none" strike="noStrike" kern="1200" cap="none" spc="0" normalizeH="0" baseline="0" noProof="0" dirty="0" smtClean="0">
                <a:ln>
                  <a:noFill/>
                </a:ln>
                <a:solidFill>
                  <a:srgbClr val="CCB400"/>
                </a:solidFill>
                <a:effectLst/>
                <a:uLnTx/>
                <a:uFillTx/>
                <a:latin typeface="Arial" panose="020B0604020202020204" pitchFamily="34" charset="0"/>
                <a:cs typeface="Arial" panose="020B0604020202020204" pitchFamily="34" charset="0"/>
              </a:rPr>
              <a:t>Director de Negocios Estratégicos</a:t>
            </a:r>
          </a:p>
          <a:p>
            <a:pPr marL="342900" marR="0" lvl="0" indent="-342900" algn="ctr" defTabSz="914400" rtl="0" eaLnBrk="1" fontAlgn="auto" latinLnBrk="0" hangingPunct="1">
              <a:lnSpc>
                <a:spcPct val="100000"/>
              </a:lnSpc>
              <a:spcBef>
                <a:spcPts val="0"/>
              </a:spcBef>
              <a:spcAft>
                <a:spcPts val="0"/>
              </a:spcAft>
              <a:buClr>
                <a:srgbClr val="C0504D">
                  <a:lumMod val="75000"/>
                </a:srgbClr>
              </a:buClr>
              <a:buSzTx/>
              <a:buFont typeface="Arial" pitchFamily="34" charset="0"/>
              <a:buNone/>
              <a:tabLst/>
              <a:defRPr/>
            </a:pPr>
            <a:r>
              <a:rPr kumimoji="0" lang="en-US" sz="150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Edison Luna Guzman</a:t>
            </a:r>
          </a:p>
          <a:p>
            <a:pPr marL="342900" marR="0" lvl="0" indent="-342900" algn="ctr" defTabSz="914400" rtl="0" eaLnBrk="1" fontAlgn="auto" latinLnBrk="0" hangingPunct="1">
              <a:lnSpc>
                <a:spcPct val="100000"/>
              </a:lnSpc>
              <a:spcBef>
                <a:spcPts val="0"/>
              </a:spcBef>
              <a:spcAft>
                <a:spcPts val="0"/>
              </a:spcAft>
              <a:buClr>
                <a:srgbClr val="C0504D">
                  <a:lumMod val="75000"/>
                </a:srgbClr>
              </a:buClr>
              <a:buSzTx/>
              <a:buFont typeface="Arial" pitchFamily="34" charset="0"/>
              <a:buNone/>
              <a:tabLst/>
              <a:defRPr/>
            </a:pPr>
            <a:r>
              <a:rPr kumimoji="0" lang="en-US" sz="1500" b="0" i="0" u="none" strike="noStrike" kern="1200" cap="none" spc="0" normalizeH="0" baseline="0" noProof="0" dirty="0" smtClean="0">
                <a:ln>
                  <a:noFill/>
                </a:ln>
                <a:solidFill>
                  <a:sysClr val="window" lastClr="FFFFFF">
                    <a:lumMod val="65000"/>
                  </a:sysClr>
                </a:solidFill>
                <a:effectLst/>
                <a:uLnTx/>
                <a:uFillTx/>
                <a:latin typeface="Arial" panose="020B0604020202020204" pitchFamily="34" charset="0"/>
                <a:cs typeface="Arial" panose="020B0604020202020204" pitchFamily="34" charset="0"/>
              </a:rPr>
              <a:t>edison.luna@xquadra.co</a:t>
            </a:r>
          </a:p>
          <a:p>
            <a:pPr marL="342900" marR="0" lvl="0" indent="-342900" algn="ctr" defTabSz="914400" rtl="0" eaLnBrk="1" fontAlgn="auto" latinLnBrk="0" hangingPunct="1">
              <a:lnSpc>
                <a:spcPct val="100000"/>
              </a:lnSpc>
              <a:spcBef>
                <a:spcPts val="400"/>
              </a:spcBef>
              <a:spcAft>
                <a:spcPts val="0"/>
              </a:spcAft>
              <a:buClr>
                <a:srgbClr val="C0504D">
                  <a:lumMod val="75000"/>
                </a:srgbClr>
              </a:buClr>
              <a:buSzTx/>
              <a:buFont typeface="Arial" pitchFamily="34" charset="0"/>
              <a:buNone/>
              <a:tabLst/>
              <a:defRPr/>
            </a:pPr>
            <a:endParaRPr kumimoji="0" lang="en-US" sz="1500" b="1" i="0" u="none" strike="noStrike" kern="1200" cap="none" spc="0" normalizeH="0" baseline="0" noProof="0" dirty="0" smtClean="0">
              <a:ln>
                <a:noFill/>
              </a:ln>
              <a:solidFill>
                <a:srgbClr val="CCB400"/>
              </a:solidFill>
              <a:effectLst/>
              <a:uLnTx/>
              <a:uFillTx/>
              <a:latin typeface="Arial" panose="020B0604020202020204" pitchFamily="34" charset="0"/>
              <a:cs typeface="Arial" panose="020B0604020202020204" pitchFamily="34" charset="0"/>
            </a:endParaRPr>
          </a:p>
          <a:p>
            <a:pPr marL="342900" marR="0" lvl="0" indent="-342900" algn="ctr" defTabSz="914400" rtl="0" eaLnBrk="1" fontAlgn="auto" latinLnBrk="0" hangingPunct="1">
              <a:lnSpc>
                <a:spcPct val="100000"/>
              </a:lnSpc>
              <a:spcBef>
                <a:spcPts val="400"/>
              </a:spcBef>
              <a:spcAft>
                <a:spcPts val="0"/>
              </a:spcAft>
              <a:buClr>
                <a:srgbClr val="C0504D">
                  <a:lumMod val="75000"/>
                </a:srgbClr>
              </a:buClr>
              <a:buSzTx/>
              <a:buFont typeface="Arial" pitchFamily="34" charset="0"/>
              <a:buNone/>
              <a:tabLst/>
              <a:defRPr/>
            </a:pPr>
            <a:r>
              <a:rPr kumimoji="0" lang="en-US" sz="1500" b="1" i="0" u="none" strike="noStrike" kern="1200" cap="none" spc="0" normalizeH="0" baseline="0" noProof="0" dirty="0" smtClean="0">
                <a:ln>
                  <a:noFill/>
                </a:ln>
                <a:solidFill>
                  <a:srgbClr val="CCB400"/>
                </a:solidFill>
                <a:effectLst/>
                <a:uLnTx/>
                <a:uFillTx/>
                <a:latin typeface="Arial" panose="020B0604020202020204" pitchFamily="34" charset="0"/>
                <a:cs typeface="Arial" panose="020B0604020202020204" pitchFamily="34" charset="0"/>
              </a:rPr>
              <a:t>Customer Service</a:t>
            </a:r>
          </a:p>
          <a:p>
            <a:pPr marL="342900" marR="0" lvl="0" indent="-342900" algn="ctr" defTabSz="914400" rtl="0" eaLnBrk="1" fontAlgn="auto" latinLnBrk="0" hangingPunct="1">
              <a:lnSpc>
                <a:spcPct val="100000"/>
              </a:lnSpc>
              <a:spcBef>
                <a:spcPts val="0"/>
              </a:spcBef>
              <a:spcAft>
                <a:spcPts val="0"/>
              </a:spcAft>
              <a:buClr>
                <a:srgbClr val="C0504D">
                  <a:lumMod val="75000"/>
                </a:srgbClr>
              </a:buClr>
              <a:buSzTx/>
              <a:buFont typeface="Arial" pitchFamily="34" charset="0"/>
              <a:buNone/>
              <a:tabLst/>
              <a:defRPr/>
            </a:pPr>
            <a:r>
              <a:rPr kumimoji="0" lang="en-US" sz="1500" b="0" i="0" u="none" strike="noStrike" kern="1200" cap="none" spc="0" normalizeH="0" baseline="0" noProof="0" dirty="0" smtClean="0">
                <a:ln>
                  <a:noFill/>
                </a:ln>
                <a:solidFill>
                  <a:sysClr val="window" lastClr="FFFFFF">
                    <a:lumMod val="65000"/>
                  </a:sysClr>
                </a:solidFill>
                <a:effectLst/>
                <a:uLnTx/>
                <a:uFillTx/>
                <a:latin typeface="Arial" panose="020B0604020202020204" pitchFamily="34" charset="0"/>
                <a:cs typeface="Arial" panose="020B0604020202020204" pitchFamily="34" charset="0"/>
              </a:rPr>
              <a:t>info@xquadra.co</a:t>
            </a:r>
          </a:p>
          <a:p>
            <a:pPr marL="342900" marR="0" lvl="0" indent="-342900" algn="ctr" defTabSz="914400" rtl="0" eaLnBrk="1" fontAlgn="auto" latinLnBrk="0" hangingPunct="1">
              <a:lnSpc>
                <a:spcPct val="100000"/>
              </a:lnSpc>
              <a:spcBef>
                <a:spcPts val="400"/>
              </a:spcBef>
              <a:spcAft>
                <a:spcPts val="0"/>
              </a:spcAft>
              <a:buClr>
                <a:srgbClr val="C0504D">
                  <a:lumMod val="75000"/>
                </a:srgbClr>
              </a:buClr>
              <a:buSzTx/>
              <a:buFont typeface="Arial" pitchFamily="34" charset="0"/>
              <a:buNone/>
              <a:tabLst/>
              <a:defRPr/>
            </a:pPr>
            <a:endParaRPr kumimoji="0" lang="en-US" sz="1500" b="0" i="0" u="none" strike="noStrike" kern="1200" cap="none" spc="0" normalizeH="0" baseline="0" noProof="0" dirty="0" smtClean="0">
              <a:ln>
                <a:noFill/>
              </a:ln>
              <a:solidFill>
                <a:sysClr val="windowText" lastClr="000000">
                  <a:lumMod val="65000"/>
                  <a:lumOff val="35000"/>
                </a:sysClr>
              </a:solidFill>
              <a:effectLst/>
              <a:uLnTx/>
              <a:uFillTx/>
              <a:latin typeface="Arial" panose="020B0604020202020204" pitchFamily="34" charset="0"/>
              <a:cs typeface="Arial" panose="020B0604020202020204" pitchFamily="34" charset="0"/>
            </a:endParaRPr>
          </a:p>
          <a:p>
            <a:pPr marL="342900" marR="0" lvl="0" indent="-342900" algn="ctr" defTabSz="914400" rtl="0" eaLnBrk="1" fontAlgn="auto" latinLnBrk="0" hangingPunct="1">
              <a:lnSpc>
                <a:spcPct val="100000"/>
              </a:lnSpc>
              <a:spcBef>
                <a:spcPts val="0"/>
              </a:spcBef>
              <a:spcAft>
                <a:spcPts val="0"/>
              </a:spcAft>
              <a:buClr>
                <a:srgbClr val="C0504D">
                  <a:lumMod val="75000"/>
                </a:srgbClr>
              </a:buClr>
              <a:buSzTx/>
              <a:buFont typeface="Arial" pitchFamily="34" charset="0"/>
              <a:buNone/>
              <a:tabLst/>
              <a:defRPr/>
            </a:pPr>
            <a:r>
              <a:rPr kumimoji="0" lang="en-US" sz="1500" b="0" i="0" u="none" strike="noStrike" kern="1200" cap="none" spc="0" normalizeH="0" baseline="0" noProof="0" dirty="0" err="1" smtClean="0">
                <a:ln>
                  <a:noFill/>
                </a:ln>
                <a:solidFill>
                  <a:sysClr val="windowText" lastClr="000000">
                    <a:lumMod val="65000"/>
                    <a:lumOff val="35000"/>
                  </a:sysClr>
                </a:solidFill>
                <a:effectLst/>
                <a:uLnTx/>
                <a:uFillTx/>
                <a:latin typeface="Arial" panose="020B0604020202020204" pitchFamily="34" charset="0"/>
                <a:cs typeface="Arial" panose="020B0604020202020204" pitchFamily="34" charset="0"/>
              </a:rPr>
              <a:t>Calle</a:t>
            </a:r>
            <a:r>
              <a:rPr kumimoji="0" lang="en-US" sz="1500" b="0" i="0" u="none" strike="noStrike" kern="1200" cap="none" spc="0" normalizeH="0" baseline="0" noProof="0" dirty="0" smtClean="0">
                <a:ln>
                  <a:noFill/>
                </a:ln>
                <a:solidFill>
                  <a:sysClr val="windowText" lastClr="000000">
                    <a:lumMod val="65000"/>
                    <a:lumOff val="35000"/>
                  </a:sysClr>
                </a:solidFill>
                <a:effectLst/>
                <a:uLnTx/>
                <a:uFillTx/>
                <a:latin typeface="Arial" panose="020B0604020202020204" pitchFamily="34" charset="0"/>
                <a:cs typeface="Arial" panose="020B0604020202020204" pitchFamily="34" charset="0"/>
              </a:rPr>
              <a:t> 8B # 65 – 191 </a:t>
            </a:r>
            <a:r>
              <a:rPr kumimoji="0" lang="en-US" sz="1500" b="0" i="0" u="none" strike="noStrike" kern="1200" cap="none" spc="0" normalizeH="0" baseline="0" noProof="0" dirty="0" err="1" smtClean="0">
                <a:ln>
                  <a:noFill/>
                </a:ln>
                <a:solidFill>
                  <a:sysClr val="windowText" lastClr="000000">
                    <a:lumMod val="65000"/>
                    <a:lumOff val="35000"/>
                  </a:sysClr>
                </a:solidFill>
                <a:effectLst/>
                <a:uLnTx/>
                <a:uFillTx/>
                <a:latin typeface="Arial" panose="020B0604020202020204" pitchFamily="34" charset="0"/>
                <a:cs typeface="Arial" panose="020B0604020202020204" pitchFamily="34" charset="0"/>
              </a:rPr>
              <a:t>Ofc</a:t>
            </a:r>
            <a:r>
              <a:rPr kumimoji="0" lang="en-US" sz="1500" b="0" i="0" u="none" strike="noStrike" kern="1200" cap="none" spc="0" normalizeH="0" baseline="0" noProof="0" dirty="0" smtClean="0">
                <a:ln>
                  <a:noFill/>
                </a:ln>
                <a:solidFill>
                  <a:sysClr val="windowText" lastClr="000000">
                    <a:lumMod val="65000"/>
                    <a:lumOff val="35000"/>
                  </a:sysClr>
                </a:solidFill>
                <a:effectLst/>
                <a:uLnTx/>
                <a:uFillTx/>
                <a:latin typeface="Arial" panose="020B0604020202020204" pitchFamily="34" charset="0"/>
                <a:cs typeface="Arial" panose="020B0604020202020204" pitchFamily="34" charset="0"/>
              </a:rPr>
              <a:t>. 5</a:t>
            </a:r>
            <a:r>
              <a:rPr lang="en-US" sz="1500" dirty="0" smtClean="0">
                <a:solidFill>
                  <a:sysClr val="windowText" lastClr="000000">
                    <a:lumMod val="65000"/>
                    <a:lumOff val="35000"/>
                  </a:sysClr>
                </a:solidFill>
                <a:latin typeface="Arial" panose="020B0604020202020204" pitchFamily="34" charset="0"/>
                <a:cs typeface="Arial" panose="020B0604020202020204" pitchFamily="34" charset="0"/>
              </a:rPr>
              <a:t>27</a:t>
            </a:r>
            <a:endParaRPr kumimoji="0" lang="en-US" sz="1500" b="0" i="0" u="none" strike="noStrike" kern="1200" cap="none" spc="0" normalizeH="0" baseline="0" noProof="0" dirty="0" smtClean="0">
              <a:ln>
                <a:noFill/>
              </a:ln>
              <a:solidFill>
                <a:sysClr val="windowText" lastClr="000000">
                  <a:lumMod val="65000"/>
                  <a:lumOff val="35000"/>
                </a:sysClr>
              </a:solidFill>
              <a:effectLst/>
              <a:uLnTx/>
              <a:uFillTx/>
              <a:latin typeface="Arial" panose="020B0604020202020204" pitchFamily="34" charset="0"/>
              <a:cs typeface="Arial" panose="020B0604020202020204" pitchFamily="34" charset="0"/>
            </a:endParaRPr>
          </a:p>
          <a:p>
            <a:pPr marL="342900" marR="0" lvl="0" indent="-342900" algn="ctr" defTabSz="914400" rtl="0" eaLnBrk="1" fontAlgn="auto" latinLnBrk="0" hangingPunct="1">
              <a:lnSpc>
                <a:spcPct val="100000"/>
              </a:lnSpc>
              <a:spcBef>
                <a:spcPts val="0"/>
              </a:spcBef>
              <a:spcAft>
                <a:spcPts val="0"/>
              </a:spcAft>
              <a:buClr>
                <a:srgbClr val="C0504D">
                  <a:lumMod val="75000"/>
                </a:srgbClr>
              </a:buClr>
              <a:buSzTx/>
              <a:buFont typeface="Arial" pitchFamily="34" charset="0"/>
              <a:buNone/>
              <a:tabLst/>
              <a:defRPr/>
            </a:pPr>
            <a:r>
              <a:rPr lang="en-US" sz="1500" dirty="0" smtClean="0">
                <a:solidFill>
                  <a:sysClr val="windowText" lastClr="000000">
                    <a:lumMod val="65000"/>
                    <a:lumOff val="35000"/>
                  </a:sysClr>
                </a:solidFill>
                <a:latin typeface="Arial" panose="020B0604020202020204" pitchFamily="34" charset="0"/>
                <a:cs typeface="Arial" panose="020B0604020202020204" pitchFamily="34" charset="0"/>
              </a:rPr>
              <a:t>Centro Empresarial Puerto Seco</a:t>
            </a:r>
            <a:endParaRPr kumimoji="0" lang="en-US" sz="1500" b="0" i="0" u="none" strike="noStrike" kern="1200" cap="none" spc="0" normalizeH="0" baseline="0" noProof="0" dirty="0" smtClean="0">
              <a:ln>
                <a:noFill/>
              </a:ln>
              <a:solidFill>
                <a:sysClr val="windowText" lastClr="000000">
                  <a:lumMod val="65000"/>
                  <a:lumOff val="35000"/>
                </a:sysClr>
              </a:solidFill>
              <a:effectLst/>
              <a:uLnTx/>
              <a:uFillTx/>
              <a:latin typeface="Arial" panose="020B0604020202020204" pitchFamily="34" charset="0"/>
              <a:cs typeface="Arial" panose="020B0604020202020204" pitchFamily="34" charset="0"/>
            </a:endParaRPr>
          </a:p>
          <a:p>
            <a:pPr marL="342900" marR="0" lvl="0" indent="-342900" algn="ctr" defTabSz="914400" rtl="0" eaLnBrk="1" fontAlgn="auto" latinLnBrk="0" hangingPunct="1">
              <a:lnSpc>
                <a:spcPct val="100000"/>
              </a:lnSpc>
              <a:spcBef>
                <a:spcPts val="0"/>
              </a:spcBef>
              <a:spcAft>
                <a:spcPts val="0"/>
              </a:spcAft>
              <a:buClr>
                <a:srgbClr val="C0504D">
                  <a:lumMod val="75000"/>
                </a:srgbClr>
              </a:buClr>
              <a:buSzTx/>
              <a:buFont typeface="Arial" pitchFamily="34" charset="0"/>
              <a:buNone/>
              <a:tabLst/>
              <a:defRPr/>
            </a:pPr>
            <a:r>
              <a:rPr kumimoji="0" lang="en-US" sz="1500" b="0" i="0" u="none" strike="noStrike" kern="1200" cap="none" spc="0" normalizeH="0" baseline="0" noProof="0" dirty="0" smtClean="0">
                <a:ln>
                  <a:noFill/>
                </a:ln>
                <a:solidFill>
                  <a:sysClr val="windowText" lastClr="000000">
                    <a:lumMod val="65000"/>
                    <a:lumOff val="35000"/>
                  </a:sysClr>
                </a:solidFill>
                <a:effectLst/>
                <a:uLnTx/>
                <a:uFillTx/>
                <a:latin typeface="Arial" panose="020B0604020202020204" pitchFamily="34" charset="0"/>
                <a:cs typeface="Arial" panose="020B0604020202020204" pitchFamily="34" charset="0"/>
              </a:rPr>
              <a:t>PBX.: (+57 4) 322-9982</a:t>
            </a:r>
          </a:p>
          <a:p>
            <a:pPr marL="342900" marR="0" lvl="0" indent="-342900" algn="ctr" defTabSz="914400" rtl="0" eaLnBrk="1" fontAlgn="auto" latinLnBrk="0" hangingPunct="1">
              <a:lnSpc>
                <a:spcPct val="100000"/>
              </a:lnSpc>
              <a:spcBef>
                <a:spcPts val="0"/>
              </a:spcBef>
              <a:spcAft>
                <a:spcPts val="0"/>
              </a:spcAft>
              <a:buClr>
                <a:srgbClr val="C0504D">
                  <a:lumMod val="75000"/>
                </a:srgbClr>
              </a:buClr>
              <a:buSzTx/>
              <a:buFont typeface="Arial" pitchFamily="34" charset="0"/>
              <a:buNone/>
              <a:tabLst/>
              <a:defRPr/>
            </a:pPr>
            <a:r>
              <a:rPr kumimoji="0" lang="en-US" sz="1500" b="0" i="0" u="none" strike="noStrike" kern="1200" cap="none" spc="0" normalizeH="0" baseline="0" noProof="0" dirty="0" smtClean="0">
                <a:ln>
                  <a:noFill/>
                </a:ln>
                <a:solidFill>
                  <a:sysClr val="windowText" lastClr="000000">
                    <a:lumMod val="65000"/>
                    <a:lumOff val="35000"/>
                  </a:sysClr>
                </a:solidFill>
                <a:effectLst/>
                <a:uLnTx/>
                <a:uFillTx/>
                <a:latin typeface="Arial" panose="020B0604020202020204" pitchFamily="34" charset="0"/>
                <a:cs typeface="Arial" panose="020B0604020202020204" pitchFamily="34" charset="0"/>
              </a:rPr>
              <a:t>Skype.: </a:t>
            </a:r>
            <a:r>
              <a:rPr kumimoji="0" lang="en-US" sz="1500" b="0" i="0" u="none" strike="noStrike" kern="1200" cap="none" spc="0" normalizeH="0" baseline="0" noProof="0" dirty="0" err="1" smtClean="0">
                <a:ln>
                  <a:noFill/>
                </a:ln>
                <a:solidFill>
                  <a:sysClr val="windowText" lastClr="000000">
                    <a:lumMod val="65000"/>
                    <a:lumOff val="35000"/>
                  </a:sysClr>
                </a:solidFill>
                <a:effectLst/>
                <a:uLnTx/>
                <a:uFillTx/>
                <a:latin typeface="Arial" panose="020B0604020202020204" pitchFamily="34" charset="0"/>
                <a:cs typeface="Arial" panose="020B0604020202020204" pitchFamily="34" charset="0"/>
              </a:rPr>
              <a:t>xquadra</a:t>
            </a:r>
            <a:endParaRPr kumimoji="0" lang="en-US" sz="1500" b="0" i="0" u="none" strike="noStrike" kern="1200" cap="none" spc="0" normalizeH="0" baseline="0" noProof="0" dirty="0" smtClean="0">
              <a:ln>
                <a:noFill/>
              </a:ln>
              <a:solidFill>
                <a:sysClr val="windowText" lastClr="000000">
                  <a:lumMod val="65000"/>
                  <a:lumOff val="35000"/>
                </a:sysClr>
              </a:solidFill>
              <a:effectLst/>
              <a:uLnTx/>
              <a:uFillTx/>
              <a:latin typeface="Arial" panose="020B0604020202020204" pitchFamily="34" charset="0"/>
              <a:cs typeface="Arial" panose="020B0604020202020204" pitchFamily="34" charset="0"/>
            </a:endParaRPr>
          </a:p>
          <a:p>
            <a:pPr marL="342900" marR="0" lvl="0" indent="-342900" algn="ctr" defTabSz="914400" rtl="0" eaLnBrk="1" fontAlgn="auto" latinLnBrk="0" hangingPunct="1">
              <a:lnSpc>
                <a:spcPct val="100000"/>
              </a:lnSpc>
              <a:spcBef>
                <a:spcPts val="400"/>
              </a:spcBef>
              <a:spcAft>
                <a:spcPts val="0"/>
              </a:spcAft>
              <a:buClr>
                <a:srgbClr val="C0504D">
                  <a:lumMod val="75000"/>
                </a:srgbClr>
              </a:buClr>
              <a:buSzTx/>
              <a:buFont typeface="Arial" pitchFamily="34" charset="0"/>
              <a:buNone/>
              <a:tabLst/>
              <a:defRPr/>
            </a:pPr>
            <a:endParaRPr kumimoji="0" lang="en-US" sz="150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37798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5905" y="187873"/>
            <a:ext cx="1903495" cy="1009680"/>
          </a:xfrm>
          <a:prstGeom prst="rect">
            <a:avLst/>
          </a:prstGeom>
        </p:spPr>
      </p:pic>
      <p:pic>
        <p:nvPicPr>
          <p:cNvPr id="6" name="Imagen 5"/>
          <p:cNvPicPr>
            <a:picLocks noChangeAspect="1"/>
          </p:cNvPicPr>
          <p:nvPr/>
        </p:nvPicPr>
        <p:blipFill>
          <a:blip r:embed="rId3"/>
          <a:stretch>
            <a:fillRect/>
          </a:stretch>
        </p:blipFill>
        <p:spPr>
          <a:xfrm>
            <a:off x="300581" y="1247689"/>
            <a:ext cx="1854250" cy="317586"/>
          </a:xfrm>
          <a:prstGeom prst="rect">
            <a:avLst/>
          </a:prstGeom>
        </p:spPr>
      </p:pic>
      <p:pic>
        <p:nvPicPr>
          <p:cNvPr id="7" name="Imagen 6"/>
          <p:cNvPicPr>
            <a:picLocks noChangeAspect="1"/>
          </p:cNvPicPr>
          <p:nvPr/>
        </p:nvPicPr>
        <p:blipFill>
          <a:blip r:embed="rId4"/>
          <a:stretch>
            <a:fillRect/>
          </a:stretch>
        </p:blipFill>
        <p:spPr>
          <a:xfrm rot="16200000" flipH="1">
            <a:off x="6014414" y="680414"/>
            <a:ext cx="163172" cy="12191999"/>
          </a:xfrm>
          <a:prstGeom prst="rect">
            <a:avLst/>
          </a:prstGeom>
        </p:spPr>
      </p:pic>
      <p:sp>
        <p:nvSpPr>
          <p:cNvPr id="2" name="Rectángulo 1"/>
          <p:cNvSpPr/>
          <p:nvPr/>
        </p:nvSpPr>
        <p:spPr>
          <a:xfrm>
            <a:off x="6896100" y="0"/>
            <a:ext cx="5295899" cy="9525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dirty="0"/>
          </a:p>
        </p:txBody>
      </p:sp>
      <p:sp>
        <p:nvSpPr>
          <p:cNvPr id="3" name="Rectángulo 2"/>
          <p:cNvSpPr/>
          <p:nvPr/>
        </p:nvSpPr>
        <p:spPr>
          <a:xfrm>
            <a:off x="11414996" y="5778777"/>
            <a:ext cx="704039" cy="400110"/>
          </a:xfrm>
          <a:prstGeom prst="rect">
            <a:avLst/>
          </a:prstGeom>
        </p:spPr>
        <p:txBody>
          <a:bodyPr wrap="none">
            <a:spAutoFit/>
          </a:bodyPr>
          <a:lstStyle/>
          <a:p>
            <a:pPr algn="ctr"/>
            <a:r>
              <a:rPr lang="es-CO" sz="2000" b="1" dirty="0" smtClean="0">
                <a:solidFill>
                  <a:schemeClr val="bg1"/>
                </a:solidFill>
              </a:rPr>
              <a:t>2014</a:t>
            </a:r>
            <a:endParaRPr lang="es-CO" sz="2000" b="1" dirty="0">
              <a:solidFill>
                <a:schemeClr val="bg1"/>
              </a:solidFill>
            </a:endParaRPr>
          </a:p>
        </p:txBody>
      </p:sp>
      <p:sp>
        <p:nvSpPr>
          <p:cNvPr id="10" name="Rectángulo 9"/>
          <p:cNvSpPr/>
          <p:nvPr/>
        </p:nvSpPr>
        <p:spPr>
          <a:xfrm>
            <a:off x="7231140" y="210052"/>
            <a:ext cx="4630660" cy="523220"/>
          </a:xfrm>
          <a:prstGeom prst="rect">
            <a:avLst/>
          </a:prstGeom>
        </p:spPr>
        <p:txBody>
          <a:bodyPr wrap="square">
            <a:spAutoFit/>
          </a:bodyPr>
          <a:lstStyle/>
          <a:p>
            <a:pPr algn="ctr"/>
            <a:r>
              <a:rPr lang="es-CO" sz="2800" dirty="0" smtClean="0">
                <a:solidFill>
                  <a:schemeClr val="bg1"/>
                </a:solidFill>
                <a:latin typeface="Arial" panose="020B0604020202020204" pitchFamily="34" charset="0"/>
                <a:cs typeface="Arial" panose="020B0604020202020204" pitchFamily="34" charset="0"/>
              </a:rPr>
              <a:t>Introducción</a:t>
            </a:r>
            <a:endParaRPr lang="es-CO" sz="2800" dirty="0">
              <a:solidFill>
                <a:schemeClr val="bg1"/>
              </a:solidFill>
              <a:latin typeface="Arial" panose="020B0604020202020204" pitchFamily="34" charset="0"/>
              <a:cs typeface="Arial" panose="020B0604020202020204" pitchFamily="34" charset="0"/>
            </a:endParaRPr>
          </a:p>
        </p:txBody>
      </p:sp>
      <p:graphicFrame>
        <p:nvGraphicFramePr>
          <p:cNvPr id="11" name="8 Gráfico"/>
          <p:cNvGraphicFramePr>
            <a:graphicFrameLocks/>
          </p:cNvGraphicFramePr>
          <p:nvPr>
            <p:extLst>
              <p:ext uri="{D42A27DB-BD31-4B8C-83A1-F6EECF244321}">
                <p14:modId xmlns:p14="http://schemas.microsoft.com/office/powerpoint/2010/main" val="1110195753"/>
              </p:ext>
            </p:extLst>
          </p:nvPr>
        </p:nvGraphicFramePr>
        <p:xfrm>
          <a:off x="6489701" y="1032453"/>
          <a:ext cx="5524500" cy="2378501"/>
        </p:xfrm>
        <a:graphic>
          <a:graphicData uri="http://schemas.openxmlformats.org/drawingml/2006/chart">
            <c:chart xmlns:c="http://schemas.openxmlformats.org/drawingml/2006/chart" xmlns:r="http://schemas.openxmlformats.org/officeDocument/2006/relationships" r:id="rId5"/>
          </a:graphicData>
        </a:graphic>
      </p:graphicFrame>
      <p:sp>
        <p:nvSpPr>
          <p:cNvPr id="8" name="7 Rectángulo"/>
          <p:cNvSpPr/>
          <p:nvPr/>
        </p:nvSpPr>
        <p:spPr>
          <a:xfrm>
            <a:off x="6653570" y="3451438"/>
            <a:ext cx="5208230" cy="430887"/>
          </a:xfrm>
          <a:prstGeom prst="rect">
            <a:avLst/>
          </a:prstGeom>
        </p:spPr>
        <p:txBody>
          <a:bodyPr wrap="square">
            <a:spAutoFit/>
          </a:bodyPr>
          <a:lstStyle/>
          <a:p>
            <a:pPr algn="just"/>
            <a:r>
              <a:rPr lang="es-CO" sz="1100" b="1" dirty="0"/>
              <a:t>Fuente: </a:t>
            </a:r>
            <a:r>
              <a:rPr lang="es-CO" sz="1100" dirty="0"/>
              <a:t>Banco de la República, Ministerio de Minas y Energía, </a:t>
            </a:r>
            <a:r>
              <a:rPr lang="es-CO" sz="1100" dirty="0" err="1"/>
              <a:t>Minercol</a:t>
            </a:r>
            <a:r>
              <a:rPr lang="es-CO" sz="1100" dirty="0"/>
              <a:t>, </a:t>
            </a:r>
            <a:r>
              <a:rPr lang="es-CO" sz="1100" dirty="0" err="1"/>
              <a:t>Ingeominas</a:t>
            </a:r>
            <a:r>
              <a:rPr lang="es-CO" sz="1100" dirty="0"/>
              <a:t> (2004-2011), Servicio Geológico Colombiano (2012 en adelante). </a:t>
            </a:r>
          </a:p>
        </p:txBody>
      </p:sp>
      <p:graphicFrame>
        <p:nvGraphicFramePr>
          <p:cNvPr id="13" name="12 Tabla"/>
          <p:cNvGraphicFramePr>
            <a:graphicFrameLocks noGrp="1"/>
          </p:cNvGraphicFramePr>
          <p:nvPr>
            <p:extLst>
              <p:ext uri="{D42A27DB-BD31-4B8C-83A1-F6EECF244321}">
                <p14:modId xmlns:p14="http://schemas.microsoft.com/office/powerpoint/2010/main" val="2268232538"/>
              </p:ext>
            </p:extLst>
          </p:nvPr>
        </p:nvGraphicFramePr>
        <p:xfrm>
          <a:off x="400205" y="1879598"/>
          <a:ext cx="5543396" cy="3281481"/>
        </p:xfrm>
        <a:graphic>
          <a:graphicData uri="http://schemas.openxmlformats.org/drawingml/2006/table">
            <a:tbl>
              <a:tblPr firstRow="1" firstCol="1" bandRow="1"/>
              <a:tblGrid>
                <a:gridCol w="2324833"/>
                <a:gridCol w="1251347"/>
                <a:gridCol w="983924"/>
                <a:gridCol w="983292"/>
              </a:tblGrid>
              <a:tr h="767125">
                <a:tc>
                  <a:txBody>
                    <a:bodyPr/>
                    <a:lstStyle/>
                    <a:p>
                      <a:pPr algn="ctr">
                        <a:lnSpc>
                          <a:spcPct val="107000"/>
                        </a:lnSpc>
                        <a:spcAft>
                          <a:spcPts val="0"/>
                        </a:spcAft>
                      </a:pPr>
                      <a:r>
                        <a:rPr lang="es-CO" sz="1100" b="1" dirty="0">
                          <a:effectLst/>
                          <a:latin typeface="Arial"/>
                          <a:ea typeface="Calibri"/>
                          <a:cs typeface="Times New Roman"/>
                        </a:rPr>
                        <a:t>PRINCIPALES PROYECTOS MINEROS DE ORO Y PLATA EN COLOMBIA</a:t>
                      </a:r>
                      <a:endParaRPr lang="es-CO" sz="1100" dirty="0">
                        <a:effectLst/>
                        <a:latin typeface="Arial"/>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a:lnSpc>
                          <a:spcPct val="107000"/>
                        </a:lnSpc>
                        <a:spcAft>
                          <a:spcPts val="0"/>
                        </a:spcAft>
                      </a:pPr>
                      <a:r>
                        <a:rPr lang="es-CO" sz="1100" b="1" dirty="0">
                          <a:effectLst/>
                          <a:latin typeface="Arial"/>
                          <a:ea typeface="Calibri"/>
                          <a:cs typeface="Times New Roman"/>
                        </a:rPr>
                        <a:t>DEPARTMENTO</a:t>
                      </a:r>
                      <a:endParaRPr lang="es-CO" sz="1100" dirty="0">
                        <a:effectLst/>
                        <a:latin typeface="Arial"/>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a:lnSpc>
                          <a:spcPct val="107000"/>
                        </a:lnSpc>
                        <a:spcAft>
                          <a:spcPts val="0"/>
                        </a:spcAft>
                      </a:pPr>
                      <a:r>
                        <a:rPr lang="es-CO" sz="1100" b="1" dirty="0">
                          <a:effectLst/>
                          <a:latin typeface="Arial"/>
                          <a:ea typeface="Calibri"/>
                          <a:cs typeface="Times New Roman"/>
                        </a:rPr>
                        <a:t>RECURSOS</a:t>
                      </a:r>
                      <a:endParaRPr lang="es-CO" sz="1100" dirty="0">
                        <a:effectLst/>
                        <a:latin typeface="Arial"/>
                        <a:ea typeface="Calibri"/>
                        <a:cs typeface="Times New Roman"/>
                      </a:endParaRPr>
                    </a:p>
                    <a:p>
                      <a:pPr algn="ctr">
                        <a:lnSpc>
                          <a:spcPct val="107000"/>
                        </a:lnSpc>
                        <a:spcAft>
                          <a:spcPts val="0"/>
                        </a:spcAft>
                      </a:pPr>
                      <a:r>
                        <a:rPr lang="es-CO" sz="1100" b="1" dirty="0" err="1">
                          <a:effectLst/>
                          <a:latin typeface="Arial"/>
                          <a:ea typeface="Calibri"/>
                          <a:cs typeface="Times New Roman"/>
                        </a:rPr>
                        <a:t>Moz</a:t>
                      </a:r>
                      <a:r>
                        <a:rPr lang="es-CO" sz="1100" b="1" dirty="0">
                          <a:effectLst/>
                          <a:latin typeface="Arial"/>
                          <a:ea typeface="Calibri"/>
                          <a:cs typeface="Times New Roman"/>
                        </a:rPr>
                        <a:t> AU</a:t>
                      </a:r>
                      <a:endParaRPr lang="es-CO" sz="1100" dirty="0">
                        <a:effectLst/>
                        <a:latin typeface="Arial"/>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a:lnSpc>
                          <a:spcPct val="107000"/>
                        </a:lnSpc>
                        <a:spcAft>
                          <a:spcPts val="0"/>
                        </a:spcAft>
                      </a:pPr>
                      <a:r>
                        <a:rPr lang="es-CO" sz="1100" b="1" dirty="0">
                          <a:effectLst/>
                          <a:latin typeface="Arial"/>
                          <a:ea typeface="Calibri"/>
                          <a:cs typeface="Times New Roman"/>
                        </a:rPr>
                        <a:t>RECURSOS</a:t>
                      </a:r>
                      <a:endParaRPr lang="es-CO" sz="1100" dirty="0">
                        <a:effectLst/>
                        <a:latin typeface="Arial"/>
                        <a:ea typeface="Calibri"/>
                        <a:cs typeface="Times New Roman"/>
                      </a:endParaRPr>
                    </a:p>
                    <a:p>
                      <a:pPr algn="ctr">
                        <a:lnSpc>
                          <a:spcPct val="107000"/>
                        </a:lnSpc>
                        <a:spcAft>
                          <a:spcPts val="0"/>
                        </a:spcAft>
                      </a:pPr>
                      <a:r>
                        <a:rPr lang="es-CO" sz="1100" b="1" dirty="0" err="1">
                          <a:effectLst/>
                          <a:latin typeface="Arial"/>
                          <a:ea typeface="Calibri"/>
                          <a:cs typeface="Times New Roman"/>
                        </a:rPr>
                        <a:t>Moz</a:t>
                      </a:r>
                      <a:r>
                        <a:rPr lang="es-CO" sz="1100" b="1" dirty="0">
                          <a:effectLst/>
                          <a:latin typeface="Arial"/>
                          <a:ea typeface="Calibri"/>
                          <a:cs typeface="Times New Roman"/>
                        </a:rPr>
                        <a:t> AG</a:t>
                      </a:r>
                      <a:endParaRPr lang="es-CO" sz="1100" dirty="0">
                        <a:effectLst/>
                        <a:latin typeface="Arial"/>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r>
              <a:tr h="255709">
                <a:tc>
                  <a:txBody>
                    <a:bodyPr/>
                    <a:lstStyle/>
                    <a:p>
                      <a:pPr algn="just">
                        <a:lnSpc>
                          <a:spcPct val="107000"/>
                        </a:lnSpc>
                        <a:spcAft>
                          <a:spcPts val="0"/>
                        </a:spcAft>
                      </a:pPr>
                      <a:r>
                        <a:rPr lang="es-CO" sz="1100">
                          <a:effectLst/>
                          <a:latin typeface="Arial"/>
                          <a:ea typeface="Calibri"/>
                          <a:cs typeface="Times New Roman"/>
                        </a:rPr>
                        <a:t>La Colosa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Tolima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24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5709">
                <a:tc>
                  <a:txBody>
                    <a:bodyPr/>
                    <a:lstStyle/>
                    <a:p>
                      <a:pPr algn="just">
                        <a:lnSpc>
                          <a:spcPct val="107000"/>
                        </a:lnSpc>
                        <a:spcAft>
                          <a:spcPts val="0"/>
                        </a:spcAft>
                      </a:pPr>
                      <a:r>
                        <a:rPr lang="es-CO" sz="1100">
                          <a:effectLst/>
                          <a:latin typeface="Arial"/>
                          <a:ea typeface="Calibri"/>
                          <a:cs typeface="Times New Roman"/>
                        </a:rPr>
                        <a:t>Gramalote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Antioquia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2,38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5709">
                <a:tc>
                  <a:txBody>
                    <a:bodyPr/>
                    <a:lstStyle/>
                    <a:p>
                      <a:pPr algn="just">
                        <a:lnSpc>
                          <a:spcPct val="107000"/>
                        </a:lnSpc>
                        <a:spcAft>
                          <a:spcPts val="0"/>
                        </a:spcAft>
                      </a:pPr>
                      <a:r>
                        <a:rPr lang="es-CO" sz="1100">
                          <a:effectLst/>
                          <a:latin typeface="Arial"/>
                          <a:ea typeface="Calibri"/>
                          <a:cs typeface="Times New Roman"/>
                        </a:rPr>
                        <a:t>Segovia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Antioquia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1,9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502">
                <a:tc>
                  <a:txBody>
                    <a:bodyPr/>
                    <a:lstStyle/>
                    <a:p>
                      <a:pPr algn="just">
                        <a:lnSpc>
                          <a:spcPct val="107000"/>
                        </a:lnSpc>
                        <a:spcAft>
                          <a:spcPts val="0"/>
                        </a:spcAft>
                      </a:pPr>
                      <a:r>
                        <a:rPr lang="es-CO" sz="1100">
                          <a:effectLst/>
                          <a:latin typeface="Arial"/>
                          <a:ea typeface="Calibri"/>
                          <a:cs typeface="Times New Roman"/>
                        </a:rPr>
                        <a:t>Marmato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Caldas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14,4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89,7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5709">
                <a:tc>
                  <a:txBody>
                    <a:bodyPr/>
                    <a:lstStyle/>
                    <a:p>
                      <a:pPr algn="just">
                        <a:lnSpc>
                          <a:spcPct val="107000"/>
                        </a:lnSpc>
                        <a:spcAft>
                          <a:spcPts val="0"/>
                        </a:spcAft>
                      </a:pPr>
                      <a:r>
                        <a:rPr lang="es-CO" sz="1100">
                          <a:effectLst/>
                          <a:latin typeface="Arial"/>
                          <a:ea typeface="Calibri"/>
                          <a:cs typeface="Times New Roman"/>
                        </a:rPr>
                        <a:t>Buritica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Antioquia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5,4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18,8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5709">
                <a:tc>
                  <a:txBody>
                    <a:bodyPr/>
                    <a:lstStyle/>
                    <a:p>
                      <a:pPr algn="just">
                        <a:lnSpc>
                          <a:spcPct val="107000"/>
                        </a:lnSpc>
                        <a:spcAft>
                          <a:spcPts val="0"/>
                        </a:spcAft>
                      </a:pPr>
                      <a:r>
                        <a:rPr lang="es-CO" sz="1100" dirty="0">
                          <a:effectLst/>
                          <a:latin typeface="Arial"/>
                          <a:ea typeface="Calibri"/>
                          <a:cs typeface="Times New Roman"/>
                        </a:rPr>
                        <a:t>La Cumbre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Risaralda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0,6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1,4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5709">
                <a:tc>
                  <a:txBody>
                    <a:bodyPr/>
                    <a:lstStyle/>
                    <a:p>
                      <a:pPr algn="just">
                        <a:lnSpc>
                          <a:spcPct val="107000"/>
                        </a:lnSpc>
                        <a:spcAft>
                          <a:spcPts val="0"/>
                        </a:spcAft>
                      </a:pPr>
                      <a:r>
                        <a:rPr lang="es-CO" sz="1100">
                          <a:effectLst/>
                          <a:latin typeface="Arial"/>
                          <a:ea typeface="Calibri"/>
                          <a:cs typeface="Times New Roman"/>
                        </a:rPr>
                        <a:t>Angostura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dirty="0">
                          <a:effectLst/>
                          <a:latin typeface="Arial"/>
                          <a:ea typeface="Calibri"/>
                          <a:cs typeface="Times New Roman"/>
                        </a:rPr>
                        <a:t>Santander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5,2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25,8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5709">
                <a:tc>
                  <a:txBody>
                    <a:bodyPr/>
                    <a:lstStyle/>
                    <a:p>
                      <a:pPr algn="just">
                        <a:lnSpc>
                          <a:spcPct val="107000"/>
                        </a:lnSpc>
                        <a:spcAft>
                          <a:spcPts val="0"/>
                        </a:spcAft>
                      </a:pPr>
                      <a:r>
                        <a:rPr lang="es-CO" sz="1100">
                          <a:effectLst/>
                          <a:latin typeface="Arial"/>
                          <a:ea typeface="Calibri"/>
                          <a:cs typeface="Times New Roman"/>
                        </a:rPr>
                        <a:t>Mongora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Santander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0,3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dirty="0">
                          <a:effectLst/>
                          <a:latin typeface="Arial"/>
                          <a:ea typeface="Calibri"/>
                          <a:cs typeface="Times New Roman"/>
                        </a:rPr>
                        <a:t>0,045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4891">
                <a:tc>
                  <a:txBody>
                    <a:bodyPr/>
                    <a:lstStyle/>
                    <a:p>
                      <a:pPr algn="just">
                        <a:lnSpc>
                          <a:spcPct val="107000"/>
                        </a:lnSpc>
                        <a:spcAft>
                          <a:spcPts val="0"/>
                        </a:spcAft>
                      </a:pPr>
                      <a:r>
                        <a:rPr lang="es-CO" sz="1100" dirty="0">
                          <a:effectLst/>
                          <a:latin typeface="Arial"/>
                          <a:ea typeface="Calibri"/>
                          <a:cs typeface="Times New Roman"/>
                        </a:rPr>
                        <a:t>Rio Cauca (Oro de aluvión)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a:effectLst/>
                          <a:latin typeface="Arial"/>
                          <a:ea typeface="Calibri"/>
                          <a:cs typeface="Times New Roman"/>
                        </a:rPr>
                        <a:t>Antioquia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dirty="0">
                          <a:effectLst/>
                          <a:latin typeface="Arial"/>
                          <a:ea typeface="Calibri"/>
                          <a:cs typeface="Times New Roman"/>
                        </a:rPr>
                        <a:t>95,000</a:t>
                      </a:r>
                    </a:p>
                    <a:p>
                      <a:pPr algn="ctr">
                        <a:lnSpc>
                          <a:spcPct val="107000"/>
                        </a:lnSpc>
                        <a:spcAft>
                          <a:spcPts val="0"/>
                        </a:spcAft>
                      </a:pPr>
                      <a:r>
                        <a:rPr lang="es-CO" sz="900" dirty="0">
                          <a:effectLst/>
                          <a:latin typeface="Arial"/>
                          <a:ea typeface="Calibri"/>
                          <a:cs typeface="Times New Roman"/>
                        </a:rPr>
                        <a:t>(Producción)</a:t>
                      </a:r>
                      <a:endParaRPr lang="es-CO" sz="1100" dirty="0">
                        <a:effectLst/>
                        <a:latin typeface="Arial"/>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s-CO" sz="1100" dirty="0">
                          <a:effectLst/>
                          <a:latin typeface="Arial"/>
                          <a:ea typeface="Calibri"/>
                          <a:cs typeface="Times New Roman"/>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5" name="Rectangle 2"/>
          <p:cNvSpPr>
            <a:spLocks noChangeArrowheads="1"/>
          </p:cNvSpPr>
          <p:nvPr/>
        </p:nvSpPr>
        <p:spPr bwMode="auto">
          <a:xfrm>
            <a:off x="414881" y="5161080"/>
            <a:ext cx="552871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CO" altLang="es-CO" sz="1100" b="1" i="0" u="none" strike="noStrike" cap="none" normalizeH="0" baseline="0" dirty="0" smtClean="0">
                <a:ln>
                  <a:noFill/>
                </a:ln>
                <a:solidFill>
                  <a:schemeClr val="tx1"/>
                </a:solidFill>
                <a:effectLst/>
                <a:latin typeface="+mj-lt"/>
                <a:ea typeface="Calibri" pitchFamily="34" charset="0"/>
                <a:cs typeface="Times New Roman" pitchFamily="18" charset="0"/>
              </a:rPr>
              <a:t>Nota:</a:t>
            </a:r>
            <a:r>
              <a:rPr kumimoji="0" lang="es-CO" altLang="es-CO" sz="1100" b="0" i="0" u="none" strike="noStrike" cap="none" normalizeH="0" baseline="0" dirty="0" smtClean="0">
                <a:ln>
                  <a:noFill/>
                </a:ln>
                <a:solidFill>
                  <a:schemeClr val="tx1"/>
                </a:solidFill>
                <a:effectLst/>
                <a:latin typeface="+mj-lt"/>
                <a:ea typeface="Calibri" pitchFamily="34" charset="0"/>
                <a:cs typeface="Times New Roman" pitchFamily="18" charset="0"/>
              </a:rPr>
              <a:t> Los datos son comparados entre lo reportado por el SIMCO en el año 2011 con el </a:t>
            </a:r>
            <a:r>
              <a:rPr kumimoji="0" lang="es-CO" altLang="es-CO" sz="1100" b="0" i="0" u="none" strike="noStrike" cap="none" normalizeH="0" baseline="0" dirty="0" smtClean="0">
                <a:ln>
                  <a:noFill/>
                </a:ln>
                <a:solidFill>
                  <a:schemeClr val="tx1"/>
                </a:solidFill>
                <a:effectLst/>
                <a:ea typeface="Calibri" pitchFamily="34" charset="0"/>
                <a:cs typeface="Times New Roman" pitchFamily="18" charset="0"/>
              </a:rPr>
              <a:t>reporte</a:t>
            </a:r>
            <a:r>
              <a:rPr kumimoji="0" lang="es-CO" altLang="es-CO" sz="1100" b="0" i="0" u="none" strike="noStrike" cap="none" normalizeH="0" baseline="0" dirty="0" smtClean="0">
                <a:ln>
                  <a:noFill/>
                </a:ln>
                <a:solidFill>
                  <a:schemeClr val="tx1"/>
                </a:solidFill>
                <a:effectLst/>
                <a:latin typeface="+mj-lt"/>
                <a:ea typeface="Calibri" pitchFamily="34" charset="0"/>
                <a:cs typeface="Times New Roman" pitchFamily="18" charset="0"/>
              </a:rPr>
              <a:t> de producción mundial de oro del USGS en el 2011</a:t>
            </a:r>
            <a:endParaRPr kumimoji="0" lang="es-CO" altLang="es-CO" sz="1100" b="0" i="0" u="none" strike="noStrike" cap="none" normalizeH="0" baseline="0" dirty="0" smtClean="0">
              <a:ln>
                <a:noFill/>
              </a:ln>
              <a:solidFill>
                <a:schemeClr val="tx1"/>
              </a:solidFill>
              <a:effectLst/>
              <a:latin typeface="+mj-lt"/>
              <a:cs typeface="Arial" pitchFamily="34" charset="0"/>
            </a:endParaRPr>
          </a:p>
        </p:txBody>
      </p:sp>
      <p:graphicFrame>
        <p:nvGraphicFramePr>
          <p:cNvPr id="21" name="9 Gráfico"/>
          <p:cNvGraphicFramePr>
            <a:graphicFrameLocks/>
          </p:cNvGraphicFramePr>
          <p:nvPr>
            <p:extLst>
              <p:ext uri="{D42A27DB-BD31-4B8C-83A1-F6EECF244321}">
                <p14:modId xmlns:p14="http://schemas.microsoft.com/office/powerpoint/2010/main" val="192447676"/>
              </p:ext>
            </p:extLst>
          </p:nvPr>
        </p:nvGraphicFramePr>
        <p:xfrm>
          <a:off x="6489700" y="3882325"/>
          <a:ext cx="5524500" cy="27432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7742326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358" t="19445" r="2436" b="10540"/>
          <a:stretch/>
        </p:blipFill>
        <p:spPr bwMode="auto">
          <a:xfrm>
            <a:off x="2154831" y="3364043"/>
            <a:ext cx="7165015" cy="3344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Imagen 3"/>
          <p:cNvPicPr>
            <a:picLocks noChangeAspect="1"/>
          </p:cNvPicPr>
          <p:nvPr/>
        </p:nvPicPr>
        <p:blipFill>
          <a:blip r:embed="rId3"/>
          <a:stretch>
            <a:fillRect/>
          </a:stretch>
        </p:blipFill>
        <p:spPr>
          <a:xfrm>
            <a:off x="285905" y="187873"/>
            <a:ext cx="1903495" cy="1009680"/>
          </a:xfrm>
          <a:prstGeom prst="rect">
            <a:avLst/>
          </a:prstGeom>
        </p:spPr>
      </p:pic>
      <p:pic>
        <p:nvPicPr>
          <p:cNvPr id="6" name="Imagen 5"/>
          <p:cNvPicPr>
            <a:picLocks noChangeAspect="1"/>
          </p:cNvPicPr>
          <p:nvPr/>
        </p:nvPicPr>
        <p:blipFill>
          <a:blip r:embed="rId4"/>
          <a:stretch>
            <a:fillRect/>
          </a:stretch>
        </p:blipFill>
        <p:spPr>
          <a:xfrm>
            <a:off x="300581" y="1247689"/>
            <a:ext cx="1854250" cy="317586"/>
          </a:xfrm>
          <a:prstGeom prst="rect">
            <a:avLst/>
          </a:prstGeom>
        </p:spPr>
      </p:pic>
      <p:pic>
        <p:nvPicPr>
          <p:cNvPr id="7" name="Imagen 6"/>
          <p:cNvPicPr>
            <a:picLocks noChangeAspect="1"/>
          </p:cNvPicPr>
          <p:nvPr/>
        </p:nvPicPr>
        <p:blipFill>
          <a:blip r:embed="rId5"/>
          <a:stretch>
            <a:fillRect/>
          </a:stretch>
        </p:blipFill>
        <p:spPr>
          <a:xfrm rot="16200000" flipH="1">
            <a:off x="6014414" y="680414"/>
            <a:ext cx="163172" cy="12191999"/>
          </a:xfrm>
          <a:prstGeom prst="rect">
            <a:avLst/>
          </a:prstGeom>
        </p:spPr>
      </p:pic>
      <p:sp>
        <p:nvSpPr>
          <p:cNvPr id="2" name="Rectángulo 1"/>
          <p:cNvSpPr/>
          <p:nvPr/>
        </p:nvSpPr>
        <p:spPr>
          <a:xfrm>
            <a:off x="6896100" y="0"/>
            <a:ext cx="5295899" cy="9525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latin typeface="Arial" panose="020B0604020202020204" pitchFamily="34" charset="0"/>
                <a:cs typeface="Arial" panose="020B0604020202020204" pitchFamily="34" charset="0"/>
              </a:rPr>
              <a:t>Quiénes somos</a:t>
            </a:r>
            <a:endParaRPr lang="es-CO" sz="2800" dirty="0">
              <a:latin typeface="Arial" panose="020B0604020202020204" pitchFamily="34" charset="0"/>
              <a:cs typeface="Arial" panose="020B0604020202020204" pitchFamily="34" charset="0"/>
            </a:endParaRPr>
          </a:p>
        </p:txBody>
      </p:sp>
      <p:sp>
        <p:nvSpPr>
          <p:cNvPr id="3" name="Rectángulo 2"/>
          <p:cNvSpPr/>
          <p:nvPr/>
        </p:nvSpPr>
        <p:spPr>
          <a:xfrm>
            <a:off x="11414996" y="5778777"/>
            <a:ext cx="704039" cy="400110"/>
          </a:xfrm>
          <a:prstGeom prst="rect">
            <a:avLst/>
          </a:prstGeom>
        </p:spPr>
        <p:txBody>
          <a:bodyPr wrap="none">
            <a:spAutoFit/>
          </a:bodyPr>
          <a:lstStyle/>
          <a:p>
            <a:pPr algn="ctr"/>
            <a:r>
              <a:rPr lang="es-CO" sz="2000" b="1" dirty="0" smtClean="0">
                <a:solidFill>
                  <a:schemeClr val="bg1"/>
                </a:solidFill>
              </a:rPr>
              <a:t>2014</a:t>
            </a:r>
            <a:endParaRPr lang="es-CO" sz="2000" b="1" dirty="0">
              <a:solidFill>
                <a:schemeClr val="bg1"/>
              </a:solidFill>
            </a:endParaRPr>
          </a:p>
        </p:txBody>
      </p:sp>
      <p:sp>
        <p:nvSpPr>
          <p:cNvPr id="10" name="9 CuadroTexto"/>
          <p:cNvSpPr txBox="1"/>
          <p:nvPr/>
        </p:nvSpPr>
        <p:spPr>
          <a:xfrm>
            <a:off x="184305" y="1568450"/>
            <a:ext cx="11934730" cy="1754326"/>
          </a:xfrm>
          <a:prstGeom prst="rect">
            <a:avLst/>
          </a:prstGeom>
          <a:noFill/>
        </p:spPr>
        <p:txBody>
          <a:bodyPr wrap="square" rtlCol="0">
            <a:spAutoFit/>
          </a:bodyPr>
          <a:lstStyle/>
          <a:p>
            <a:pPr algn="ctr"/>
            <a:r>
              <a:rPr lang="es-CO" dirty="0">
                <a:latin typeface="+mj-lt"/>
              </a:rPr>
              <a:t>Somos una empresa colombiana, dedicada a </a:t>
            </a:r>
            <a:r>
              <a:rPr lang="es-CO" dirty="0" smtClean="0">
                <a:latin typeface="+mj-lt"/>
              </a:rPr>
              <a:t>integrar los requerimientos de los consumidores industriales de los mercados internacionales de metales preciosos con las producciones provenientes de operaciones extractivas en Colombia; cumpliendo los parámetros legales preestablecidos tanto a nivel nacional como internacional.</a:t>
            </a:r>
          </a:p>
          <a:p>
            <a:pPr algn="ctr"/>
            <a:r>
              <a:rPr lang="es-CO" dirty="0" smtClean="0">
                <a:latin typeface="+mj-lt"/>
              </a:rPr>
              <a:t>Fomentamos la eficiencia extractiva y de recuperación de metales preciosos, mediante mecanismos innovadores que optimizan de manera continua las etapas de la actividad minera de nuestros proveedores en concordancia con el desarrollo sostenible a nivel social y ambiental en las zonas de influencia.</a:t>
            </a:r>
          </a:p>
        </p:txBody>
      </p:sp>
    </p:spTree>
    <p:extLst>
      <p:ext uri="{BB962C8B-B14F-4D97-AF65-F5344CB8AC3E}">
        <p14:creationId xmlns:p14="http://schemas.microsoft.com/office/powerpoint/2010/main" val="3795151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5905" y="187873"/>
            <a:ext cx="1903495" cy="1009680"/>
          </a:xfrm>
          <a:prstGeom prst="rect">
            <a:avLst/>
          </a:prstGeom>
        </p:spPr>
      </p:pic>
      <p:pic>
        <p:nvPicPr>
          <p:cNvPr id="6" name="Imagen 5"/>
          <p:cNvPicPr>
            <a:picLocks noChangeAspect="1"/>
          </p:cNvPicPr>
          <p:nvPr/>
        </p:nvPicPr>
        <p:blipFill>
          <a:blip r:embed="rId3"/>
          <a:stretch>
            <a:fillRect/>
          </a:stretch>
        </p:blipFill>
        <p:spPr>
          <a:xfrm>
            <a:off x="300581" y="1247689"/>
            <a:ext cx="1854250" cy="317586"/>
          </a:xfrm>
          <a:prstGeom prst="rect">
            <a:avLst/>
          </a:prstGeom>
        </p:spPr>
      </p:pic>
      <p:pic>
        <p:nvPicPr>
          <p:cNvPr id="7" name="Imagen 6"/>
          <p:cNvPicPr>
            <a:picLocks noChangeAspect="1"/>
          </p:cNvPicPr>
          <p:nvPr/>
        </p:nvPicPr>
        <p:blipFill>
          <a:blip r:embed="rId4"/>
          <a:stretch>
            <a:fillRect/>
          </a:stretch>
        </p:blipFill>
        <p:spPr>
          <a:xfrm rot="16200000" flipH="1">
            <a:off x="6014414" y="680414"/>
            <a:ext cx="163172" cy="12191999"/>
          </a:xfrm>
          <a:prstGeom prst="rect">
            <a:avLst/>
          </a:prstGeom>
        </p:spPr>
      </p:pic>
      <p:sp>
        <p:nvSpPr>
          <p:cNvPr id="2" name="Rectángulo 1"/>
          <p:cNvSpPr/>
          <p:nvPr/>
        </p:nvSpPr>
        <p:spPr>
          <a:xfrm>
            <a:off x="6896100" y="0"/>
            <a:ext cx="5295899" cy="9525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latin typeface="Arial" panose="020B0604020202020204" pitchFamily="34" charset="0"/>
                <a:cs typeface="Arial" panose="020B0604020202020204" pitchFamily="34" charset="0"/>
              </a:rPr>
              <a:t>Cadena de Suministro de los Metales </a:t>
            </a:r>
            <a:r>
              <a:rPr lang="es-CO" sz="2800" dirty="0">
                <a:latin typeface="Arial" panose="020B0604020202020204" pitchFamily="34" charset="0"/>
                <a:cs typeface="Arial" panose="020B0604020202020204" pitchFamily="34" charset="0"/>
              </a:rPr>
              <a:t>P</a:t>
            </a:r>
            <a:r>
              <a:rPr lang="es-CO" sz="2800" dirty="0" smtClean="0">
                <a:latin typeface="Arial" panose="020B0604020202020204" pitchFamily="34" charset="0"/>
                <a:cs typeface="Arial" panose="020B0604020202020204" pitchFamily="34" charset="0"/>
              </a:rPr>
              <a:t>reciosos</a:t>
            </a:r>
            <a:endParaRPr lang="es-CO" sz="2800" dirty="0">
              <a:latin typeface="Arial" panose="020B0604020202020204" pitchFamily="34" charset="0"/>
              <a:cs typeface="Arial" panose="020B0604020202020204" pitchFamily="34" charset="0"/>
            </a:endParaRPr>
          </a:p>
        </p:txBody>
      </p:sp>
      <p:sp>
        <p:nvSpPr>
          <p:cNvPr id="3" name="Rectángulo 2"/>
          <p:cNvSpPr/>
          <p:nvPr/>
        </p:nvSpPr>
        <p:spPr>
          <a:xfrm>
            <a:off x="11414996" y="5778777"/>
            <a:ext cx="704039" cy="400110"/>
          </a:xfrm>
          <a:prstGeom prst="rect">
            <a:avLst/>
          </a:prstGeom>
        </p:spPr>
        <p:txBody>
          <a:bodyPr wrap="none">
            <a:spAutoFit/>
          </a:bodyPr>
          <a:lstStyle/>
          <a:p>
            <a:pPr algn="ctr"/>
            <a:r>
              <a:rPr lang="es-CO" sz="2000" b="1" dirty="0" smtClean="0">
                <a:solidFill>
                  <a:schemeClr val="bg1"/>
                </a:solidFill>
              </a:rPr>
              <a:t>2014</a:t>
            </a:r>
            <a:endParaRPr lang="es-CO" sz="2000" b="1" dirty="0">
              <a:solidFill>
                <a:schemeClr val="bg1"/>
              </a:solidFill>
            </a:endParaRPr>
          </a:p>
        </p:txBody>
      </p:sp>
      <p:graphicFrame>
        <p:nvGraphicFramePr>
          <p:cNvPr id="5" name="4 Diagrama"/>
          <p:cNvGraphicFramePr/>
          <p:nvPr>
            <p:extLst>
              <p:ext uri="{D42A27DB-BD31-4B8C-83A1-F6EECF244321}">
                <p14:modId xmlns:p14="http://schemas.microsoft.com/office/powerpoint/2010/main" val="3170195385"/>
              </p:ext>
            </p:extLst>
          </p:nvPr>
        </p:nvGraphicFramePr>
        <p:xfrm>
          <a:off x="300581" y="403548"/>
          <a:ext cx="11818454" cy="48259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7 Flecha curvada hacia abajo"/>
          <p:cNvSpPr/>
          <p:nvPr/>
        </p:nvSpPr>
        <p:spPr>
          <a:xfrm rot="10800000">
            <a:off x="8686800" y="4013200"/>
            <a:ext cx="2728196" cy="723900"/>
          </a:xfrm>
          <a:prstGeom prst="curvedDownArrow">
            <a:avLst/>
          </a:prstGeom>
          <a:solidFill>
            <a:schemeClr val="accent6">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nvGrpSpPr>
          <p:cNvPr id="12" name="11 Grupo"/>
          <p:cNvGrpSpPr/>
          <p:nvPr/>
        </p:nvGrpSpPr>
        <p:grpSpPr>
          <a:xfrm>
            <a:off x="9544049" y="4815009"/>
            <a:ext cx="1547074" cy="800168"/>
            <a:chOff x="7462452" y="1523589"/>
            <a:chExt cx="1547074" cy="800168"/>
          </a:xfrm>
        </p:grpSpPr>
        <p:sp>
          <p:nvSpPr>
            <p:cNvPr id="16" name="15 Rectángulo redondeado"/>
            <p:cNvSpPr/>
            <p:nvPr/>
          </p:nvSpPr>
          <p:spPr>
            <a:xfrm>
              <a:off x="7462452" y="1523589"/>
              <a:ext cx="1547074" cy="800168"/>
            </a:xfrm>
            <a:prstGeom prst="roundRect">
              <a:avLst>
                <a:gd name="adj" fmla="val 10000"/>
              </a:avLst>
            </a:prstGeom>
            <a:solidFill>
              <a:schemeClr val="accent6"/>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17" name="16 Rectángulo"/>
            <p:cNvSpPr/>
            <p:nvPr/>
          </p:nvSpPr>
          <p:spPr>
            <a:xfrm>
              <a:off x="7462452" y="1523589"/>
              <a:ext cx="1547074" cy="5334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s-CO" sz="1200" dirty="0" smtClean="0"/>
                <a:t>Oro Chatarra (</a:t>
              </a:r>
              <a:r>
                <a:rPr lang="es-CO" sz="1200" dirty="0" err="1" smtClean="0"/>
                <a:t>Scrap</a:t>
              </a:r>
              <a:r>
                <a:rPr lang="es-CO" sz="1200" dirty="0" smtClean="0"/>
                <a:t>)</a:t>
              </a:r>
              <a:endParaRPr lang="es-CO" sz="1200" kern="1200" dirty="0" smtClean="0"/>
            </a:p>
          </p:txBody>
        </p:sp>
      </p:grpSp>
      <p:grpSp>
        <p:nvGrpSpPr>
          <p:cNvPr id="13" name="12 Grupo"/>
          <p:cNvGrpSpPr/>
          <p:nvPr/>
        </p:nvGrpSpPr>
        <p:grpSpPr>
          <a:xfrm>
            <a:off x="9860920" y="5356039"/>
            <a:ext cx="1547074" cy="1245375"/>
            <a:chOff x="7779323" y="2064619"/>
            <a:chExt cx="1547074" cy="1245375"/>
          </a:xfrm>
        </p:grpSpPr>
        <p:sp>
          <p:nvSpPr>
            <p:cNvPr id="14" name="13 Rectángulo redondeado"/>
            <p:cNvSpPr/>
            <p:nvPr/>
          </p:nvSpPr>
          <p:spPr>
            <a:xfrm>
              <a:off x="7779323" y="2064619"/>
              <a:ext cx="1547074" cy="1245375"/>
            </a:xfrm>
            <a:prstGeom prst="roundRect">
              <a:avLst>
                <a:gd name="adj" fmla="val 10000"/>
              </a:avLst>
            </a:prstGeom>
            <a:ln>
              <a:solidFill>
                <a:schemeClr val="accent6"/>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14 Rectángulo"/>
            <p:cNvSpPr/>
            <p:nvPr/>
          </p:nvSpPr>
          <p:spPr>
            <a:xfrm>
              <a:off x="7815799" y="2101095"/>
              <a:ext cx="1474122" cy="117242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ts val="600"/>
                </a:spcAft>
                <a:buChar char="••"/>
              </a:pPr>
              <a:r>
                <a:rPr lang="es-CO" sz="1200" dirty="0" smtClean="0">
                  <a:solidFill>
                    <a:schemeClr val="tx1">
                      <a:lumMod val="75000"/>
                      <a:lumOff val="25000"/>
                    </a:schemeClr>
                  </a:solidFill>
                </a:rPr>
                <a:t>Compañías</a:t>
              </a:r>
              <a:r>
                <a:rPr lang="es-CO" sz="1200" kern="1200" dirty="0" smtClean="0">
                  <a:solidFill>
                    <a:schemeClr val="tx1">
                      <a:lumMod val="75000"/>
                      <a:lumOff val="25000"/>
                    </a:schemeClr>
                  </a:solidFill>
                </a:rPr>
                <a:t> recicladoras.</a:t>
              </a:r>
            </a:p>
            <a:p>
              <a:pPr marL="114300" lvl="1" indent="-114300" algn="l" defTabSz="533400">
                <a:lnSpc>
                  <a:spcPct val="90000"/>
                </a:lnSpc>
                <a:spcBef>
                  <a:spcPct val="0"/>
                </a:spcBef>
                <a:spcAft>
                  <a:spcPts val="600"/>
                </a:spcAft>
                <a:buChar char="••"/>
              </a:pPr>
              <a:r>
                <a:rPr lang="es-CO" sz="1200" dirty="0" smtClean="0">
                  <a:solidFill>
                    <a:schemeClr val="tx1">
                      <a:lumMod val="75000"/>
                      <a:lumOff val="25000"/>
                    </a:schemeClr>
                  </a:solidFill>
                </a:rPr>
                <a:t>Casas de empeño (</a:t>
              </a:r>
              <a:r>
                <a:rPr lang="es-CO" sz="1200" dirty="0" err="1" smtClean="0">
                  <a:solidFill>
                    <a:schemeClr val="tx1">
                      <a:lumMod val="75000"/>
                      <a:lumOff val="25000"/>
                    </a:schemeClr>
                  </a:solidFill>
                </a:rPr>
                <a:t>Pawn</a:t>
              </a:r>
              <a:r>
                <a:rPr lang="es-CO" sz="1200" dirty="0" smtClean="0">
                  <a:solidFill>
                    <a:schemeClr val="tx1">
                      <a:lumMod val="75000"/>
                      <a:lumOff val="25000"/>
                    </a:schemeClr>
                  </a:solidFill>
                </a:rPr>
                <a:t> Shops).</a:t>
              </a:r>
              <a:endParaRPr lang="es-CO" sz="1200" kern="1200" dirty="0" smtClean="0">
                <a:solidFill>
                  <a:schemeClr val="tx1">
                    <a:lumMod val="75000"/>
                    <a:lumOff val="25000"/>
                  </a:schemeClr>
                </a:solidFill>
              </a:endParaRPr>
            </a:p>
            <a:p>
              <a:pPr marL="114300" lvl="1" indent="-114300" algn="l" defTabSz="533400">
                <a:lnSpc>
                  <a:spcPct val="90000"/>
                </a:lnSpc>
                <a:spcBef>
                  <a:spcPct val="0"/>
                </a:spcBef>
                <a:spcAft>
                  <a:spcPts val="600"/>
                </a:spcAft>
                <a:buChar char="••"/>
              </a:pPr>
              <a:endParaRPr lang="es-CO" sz="1200" kern="1200" dirty="0">
                <a:solidFill>
                  <a:schemeClr val="tx1">
                    <a:lumMod val="75000"/>
                    <a:lumOff val="25000"/>
                  </a:schemeClr>
                </a:solidFill>
              </a:endParaRPr>
            </a:p>
          </p:txBody>
        </p:sp>
      </p:grpSp>
    </p:spTree>
    <p:extLst>
      <p:ext uri="{BB962C8B-B14F-4D97-AF65-F5344CB8AC3E}">
        <p14:creationId xmlns:p14="http://schemas.microsoft.com/office/powerpoint/2010/main" val="6822339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5905" y="187873"/>
            <a:ext cx="1903495" cy="1009680"/>
          </a:xfrm>
          <a:prstGeom prst="rect">
            <a:avLst/>
          </a:prstGeom>
        </p:spPr>
      </p:pic>
      <p:pic>
        <p:nvPicPr>
          <p:cNvPr id="6" name="Imagen 5"/>
          <p:cNvPicPr>
            <a:picLocks noChangeAspect="1"/>
          </p:cNvPicPr>
          <p:nvPr/>
        </p:nvPicPr>
        <p:blipFill>
          <a:blip r:embed="rId3"/>
          <a:stretch>
            <a:fillRect/>
          </a:stretch>
        </p:blipFill>
        <p:spPr>
          <a:xfrm>
            <a:off x="300581" y="1247689"/>
            <a:ext cx="1854250" cy="317586"/>
          </a:xfrm>
          <a:prstGeom prst="rect">
            <a:avLst/>
          </a:prstGeom>
        </p:spPr>
      </p:pic>
      <p:pic>
        <p:nvPicPr>
          <p:cNvPr id="7" name="Imagen 6"/>
          <p:cNvPicPr>
            <a:picLocks noChangeAspect="1"/>
          </p:cNvPicPr>
          <p:nvPr/>
        </p:nvPicPr>
        <p:blipFill>
          <a:blip r:embed="rId4"/>
          <a:stretch>
            <a:fillRect/>
          </a:stretch>
        </p:blipFill>
        <p:spPr>
          <a:xfrm rot="16200000" flipH="1">
            <a:off x="6014414" y="680414"/>
            <a:ext cx="163172" cy="12191999"/>
          </a:xfrm>
          <a:prstGeom prst="rect">
            <a:avLst/>
          </a:prstGeom>
        </p:spPr>
      </p:pic>
      <p:sp>
        <p:nvSpPr>
          <p:cNvPr id="2" name="Rectángulo 1"/>
          <p:cNvSpPr/>
          <p:nvPr/>
        </p:nvSpPr>
        <p:spPr>
          <a:xfrm>
            <a:off x="6896100" y="0"/>
            <a:ext cx="5295899" cy="9525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dirty="0"/>
          </a:p>
        </p:txBody>
      </p:sp>
      <p:sp>
        <p:nvSpPr>
          <p:cNvPr id="3" name="Rectángulo 2"/>
          <p:cNvSpPr/>
          <p:nvPr/>
        </p:nvSpPr>
        <p:spPr>
          <a:xfrm>
            <a:off x="11414996" y="5778777"/>
            <a:ext cx="704039" cy="400110"/>
          </a:xfrm>
          <a:prstGeom prst="rect">
            <a:avLst/>
          </a:prstGeom>
        </p:spPr>
        <p:txBody>
          <a:bodyPr wrap="none">
            <a:spAutoFit/>
          </a:bodyPr>
          <a:lstStyle/>
          <a:p>
            <a:pPr algn="ctr"/>
            <a:r>
              <a:rPr lang="es-CO" sz="2000" b="1" dirty="0" smtClean="0">
                <a:solidFill>
                  <a:schemeClr val="bg1"/>
                </a:solidFill>
              </a:rPr>
              <a:t>2014</a:t>
            </a:r>
            <a:endParaRPr lang="es-CO" sz="2000" b="1" dirty="0">
              <a:solidFill>
                <a:schemeClr val="bg1"/>
              </a:solidFill>
            </a:endParaRPr>
          </a:p>
        </p:txBody>
      </p:sp>
      <p:sp>
        <p:nvSpPr>
          <p:cNvPr id="10" name="Rectángulo 9"/>
          <p:cNvSpPr/>
          <p:nvPr/>
        </p:nvSpPr>
        <p:spPr>
          <a:xfrm>
            <a:off x="7231140" y="210052"/>
            <a:ext cx="4630660" cy="523220"/>
          </a:xfrm>
          <a:prstGeom prst="rect">
            <a:avLst/>
          </a:prstGeom>
        </p:spPr>
        <p:txBody>
          <a:bodyPr wrap="square">
            <a:spAutoFit/>
          </a:bodyPr>
          <a:lstStyle/>
          <a:p>
            <a:pPr algn="ctr"/>
            <a:r>
              <a:rPr lang="es-CO" sz="2800" dirty="0" smtClean="0">
                <a:solidFill>
                  <a:schemeClr val="bg1"/>
                </a:solidFill>
                <a:latin typeface="Arial" panose="020B0604020202020204" pitchFamily="34" charset="0"/>
                <a:cs typeface="Arial" panose="020B0604020202020204" pitchFamily="34" charset="0"/>
              </a:rPr>
              <a:t>Mercado Objetivo</a:t>
            </a:r>
            <a:endParaRPr lang="es-CO" sz="2800" dirty="0">
              <a:solidFill>
                <a:schemeClr val="bg1"/>
              </a:solidFill>
              <a:latin typeface="Arial" panose="020B0604020202020204" pitchFamily="34" charset="0"/>
              <a:cs typeface="Arial" panose="020B0604020202020204" pitchFamily="34" charset="0"/>
            </a:endParaRPr>
          </a:p>
        </p:txBody>
      </p:sp>
      <p:sp>
        <p:nvSpPr>
          <p:cNvPr id="14" name="13 Rectángulo"/>
          <p:cNvSpPr/>
          <p:nvPr/>
        </p:nvSpPr>
        <p:spPr>
          <a:xfrm>
            <a:off x="654205" y="5521847"/>
            <a:ext cx="3945752" cy="430887"/>
          </a:xfrm>
          <a:prstGeom prst="rect">
            <a:avLst/>
          </a:prstGeom>
        </p:spPr>
        <p:txBody>
          <a:bodyPr wrap="square">
            <a:spAutoFit/>
          </a:bodyPr>
          <a:lstStyle/>
          <a:p>
            <a:pPr algn="just"/>
            <a:r>
              <a:rPr lang="en-US" sz="1100" dirty="0"/>
              <a:t>Source: Metals Focus, ICE Benchmark Administration, World Gold Council			</a:t>
            </a:r>
          </a:p>
        </p:txBody>
      </p:sp>
      <p:pic>
        <p:nvPicPr>
          <p:cNvPr id="17" name="Picture 6"/>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68881" y="1872179"/>
            <a:ext cx="3931076" cy="364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07613" y="2116977"/>
            <a:ext cx="6207383" cy="3518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7 Conector angular"/>
          <p:cNvCxnSpPr/>
          <p:nvPr/>
        </p:nvCxnSpPr>
        <p:spPr>
          <a:xfrm rot="16200000" flipV="1">
            <a:off x="5767687" y="2287887"/>
            <a:ext cx="986827" cy="127000"/>
          </a:xfrm>
          <a:prstGeom prst="bentConnector3">
            <a:avLst/>
          </a:prstGeom>
          <a:ln>
            <a:tailEnd type="arrow"/>
          </a:ln>
        </p:spPr>
        <p:style>
          <a:lnRef idx="1">
            <a:schemeClr val="accent3"/>
          </a:lnRef>
          <a:fillRef idx="0">
            <a:schemeClr val="accent3"/>
          </a:fillRef>
          <a:effectRef idx="0">
            <a:schemeClr val="accent3"/>
          </a:effectRef>
          <a:fontRef idx="minor">
            <a:schemeClr val="tx1"/>
          </a:fontRef>
        </p:style>
      </p:cxnSp>
      <p:cxnSp>
        <p:nvCxnSpPr>
          <p:cNvPr id="11" name="10 Conector angular"/>
          <p:cNvCxnSpPr/>
          <p:nvPr/>
        </p:nvCxnSpPr>
        <p:spPr>
          <a:xfrm rot="5400000" flipH="1" flipV="1">
            <a:off x="7977489" y="2389485"/>
            <a:ext cx="1151930" cy="88906"/>
          </a:xfrm>
          <a:prstGeom prst="bentConnector3">
            <a:avLst/>
          </a:prstGeom>
          <a:ln>
            <a:tailEnd type="arrow"/>
          </a:ln>
        </p:spPr>
        <p:style>
          <a:lnRef idx="1">
            <a:schemeClr val="accent3"/>
          </a:lnRef>
          <a:fillRef idx="0">
            <a:schemeClr val="accent3"/>
          </a:fillRef>
          <a:effectRef idx="0">
            <a:schemeClr val="accent3"/>
          </a:effectRef>
          <a:fontRef idx="minor">
            <a:schemeClr val="tx1"/>
          </a:fontRef>
        </p:style>
      </p:cxnSp>
      <p:cxnSp>
        <p:nvCxnSpPr>
          <p:cNvPr id="15" name="14 Conector angular"/>
          <p:cNvCxnSpPr/>
          <p:nvPr/>
        </p:nvCxnSpPr>
        <p:spPr>
          <a:xfrm rot="5400000">
            <a:off x="8465324" y="4584234"/>
            <a:ext cx="1440211" cy="221946"/>
          </a:xfrm>
          <a:prstGeom prst="bentConnector3">
            <a:avLst/>
          </a:prstGeom>
          <a:ln>
            <a:tailEnd type="arrow"/>
          </a:ln>
        </p:spPr>
        <p:style>
          <a:lnRef idx="1">
            <a:schemeClr val="accent3"/>
          </a:lnRef>
          <a:fillRef idx="0">
            <a:schemeClr val="accent3"/>
          </a:fillRef>
          <a:effectRef idx="0">
            <a:schemeClr val="accent3"/>
          </a:effectRef>
          <a:fontRef idx="minor">
            <a:schemeClr val="tx1"/>
          </a:fontRef>
        </p:style>
      </p:cxnSp>
      <p:sp>
        <p:nvSpPr>
          <p:cNvPr id="20" name="19 CuadroTexto"/>
          <p:cNvSpPr txBox="1"/>
          <p:nvPr/>
        </p:nvSpPr>
        <p:spPr>
          <a:xfrm>
            <a:off x="5353356" y="1406482"/>
            <a:ext cx="1815487" cy="523220"/>
          </a:xfrm>
          <a:prstGeom prst="rect">
            <a:avLst/>
          </a:prstGeom>
          <a:noFill/>
        </p:spPr>
        <p:txBody>
          <a:bodyPr wrap="square" rtlCol="0">
            <a:spAutoFit/>
          </a:bodyPr>
          <a:lstStyle/>
          <a:p>
            <a:pPr algn="ctr"/>
            <a:r>
              <a:rPr lang="es-CO" sz="1400" dirty="0" smtClean="0"/>
              <a:t>United States</a:t>
            </a:r>
          </a:p>
          <a:p>
            <a:pPr algn="ctr"/>
            <a:r>
              <a:rPr lang="es-CO" sz="1400" b="1" dirty="0"/>
              <a:t>6</a:t>
            </a:r>
            <a:r>
              <a:rPr lang="es-CO" sz="1400" b="1" dirty="0" smtClean="0"/>
              <a:t>%</a:t>
            </a:r>
            <a:endParaRPr lang="es-CO" sz="1400" b="1" dirty="0"/>
          </a:p>
        </p:txBody>
      </p:sp>
      <p:sp>
        <p:nvSpPr>
          <p:cNvPr id="23" name="22 CuadroTexto"/>
          <p:cNvSpPr txBox="1"/>
          <p:nvPr/>
        </p:nvSpPr>
        <p:spPr>
          <a:xfrm>
            <a:off x="7690163" y="1406482"/>
            <a:ext cx="1815487" cy="523220"/>
          </a:xfrm>
          <a:prstGeom prst="rect">
            <a:avLst/>
          </a:prstGeom>
          <a:noFill/>
        </p:spPr>
        <p:txBody>
          <a:bodyPr wrap="square" rtlCol="0">
            <a:spAutoFit/>
          </a:bodyPr>
          <a:lstStyle/>
          <a:p>
            <a:pPr algn="ctr"/>
            <a:r>
              <a:rPr lang="es-CO" sz="1400" dirty="0" smtClean="0"/>
              <a:t>Europe</a:t>
            </a:r>
          </a:p>
          <a:p>
            <a:pPr algn="ctr"/>
            <a:r>
              <a:rPr lang="es-CO" sz="1400" b="1" dirty="0"/>
              <a:t>9</a:t>
            </a:r>
            <a:r>
              <a:rPr lang="es-CO" sz="1400" b="1" dirty="0" smtClean="0"/>
              <a:t>%</a:t>
            </a:r>
            <a:endParaRPr lang="es-CO" sz="1400" b="1" dirty="0"/>
          </a:p>
        </p:txBody>
      </p:sp>
      <p:sp>
        <p:nvSpPr>
          <p:cNvPr id="24" name="23 CuadroTexto"/>
          <p:cNvSpPr txBox="1"/>
          <p:nvPr/>
        </p:nvSpPr>
        <p:spPr>
          <a:xfrm>
            <a:off x="7389298" y="5415308"/>
            <a:ext cx="1815487" cy="523220"/>
          </a:xfrm>
          <a:prstGeom prst="rect">
            <a:avLst/>
          </a:prstGeom>
          <a:noFill/>
        </p:spPr>
        <p:txBody>
          <a:bodyPr wrap="square" rtlCol="0">
            <a:spAutoFit/>
          </a:bodyPr>
          <a:lstStyle/>
          <a:p>
            <a:pPr algn="r"/>
            <a:r>
              <a:rPr lang="es-CO" sz="1400" dirty="0" smtClean="0"/>
              <a:t>India</a:t>
            </a:r>
          </a:p>
          <a:p>
            <a:pPr algn="r"/>
            <a:r>
              <a:rPr lang="es-CO" sz="1400" b="1" dirty="0" smtClean="0"/>
              <a:t>34%</a:t>
            </a:r>
            <a:endParaRPr lang="es-CO" sz="1400" b="1" dirty="0"/>
          </a:p>
        </p:txBody>
      </p:sp>
      <p:cxnSp>
        <p:nvCxnSpPr>
          <p:cNvPr id="26" name="25 Conector angular"/>
          <p:cNvCxnSpPr/>
          <p:nvPr/>
        </p:nvCxnSpPr>
        <p:spPr>
          <a:xfrm>
            <a:off x="9982200" y="3876469"/>
            <a:ext cx="1155700" cy="174830"/>
          </a:xfrm>
          <a:prstGeom prst="bentConnector3">
            <a:avLst/>
          </a:prstGeom>
          <a:ln>
            <a:tailEnd type="arrow"/>
          </a:ln>
        </p:spPr>
        <p:style>
          <a:lnRef idx="1">
            <a:schemeClr val="accent3"/>
          </a:lnRef>
          <a:fillRef idx="0">
            <a:schemeClr val="accent3"/>
          </a:fillRef>
          <a:effectRef idx="0">
            <a:schemeClr val="accent3"/>
          </a:effectRef>
          <a:fontRef idx="minor">
            <a:schemeClr val="tx1"/>
          </a:fontRef>
        </p:style>
      </p:cxnSp>
      <p:sp>
        <p:nvSpPr>
          <p:cNvPr id="29" name="28 CuadroTexto"/>
          <p:cNvSpPr txBox="1"/>
          <p:nvPr/>
        </p:nvSpPr>
        <p:spPr>
          <a:xfrm>
            <a:off x="10507252" y="3789689"/>
            <a:ext cx="1815487" cy="523220"/>
          </a:xfrm>
          <a:prstGeom prst="rect">
            <a:avLst/>
          </a:prstGeom>
          <a:noFill/>
        </p:spPr>
        <p:txBody>
          <a:bodyPr wrap="square" rtlCol="0">
            <a:spAutoFit/>
          </a:bodyPr>
          <a:lstStyle/>
          <a:p>
            <a:pPr algn="ctr"/>
            <a:r>
              <a:rPr lang="es-CO" sz="1400" dirty="0" smtClean="0"/>
              <a:t>China</a:t>
            </a:r>
          </a:p>
          <a:p>
            <a:pPr algn="ctr"/>
            <a:r>
              <a:rPr lang="es-CO" sz="1400" b="1" dirty="0" smtClean="0"/>
              <a:t>37%</a:t>
            </a:r>
            <a:endParaRPr lang="es-CO" sz="1400" b="1" dirty="0"/>
          </a:p>
        </p:txBody>
      </p:sp>
      <p:sp>
        <p:nvSpPr>
          <p:cNvPr id="27" name="26 Rectángulo"/>
          <p:cNvSpPr/>
          <p:nvPr/>
        </p:nvSpPr>
        <p:spPr>
          <a:xfrm>
            <a:off x="6632864" y="5938528"/>
            <a:ext cx="4016164" cy="338554"/>
          </a:xfrm>
          <a:prstGeom prst="rect">
            <a:avLst/>
          </a:prstGeom>
        </p:spPr>
        <p:txBody>
          <a:bodyPr wrap="none">
            <a:spAutoFit/>
          </a:bodyPr>
          <a:lstStyle/>
          <a:p>
            <a:r>
              <a:rPr lang="en-US" sz="1600" b="1" dirty="0" smtClean="0">
                <a:solidFill>
                  <a:schemeClr val="bg2">
                    <a:lumMod val="50000"/>
                  </a:schemeClr>
                </a:solidFill>
              </a:rPr>
              <a:t>CONSUMER DEMAND IN SELECTED MARKETS</a:t>
            </a:r>
            <a:endParaRPr lang="en-US" sz="1600" b="1" dirty="0">
              <a:solidFill>
                <a:schemeClr val="bg2">
                  <a:lumMod val="50000"/>
                </a:schemeClr>
              </a:solidFill>
            </a:endParaRPr>
          </a:p>
        </p:txBody>
      </p:sp>
      <p:cxnSp>
        <p:nvCxnSpPr>
          <p:cNvPr id="30" name="29 Conector angular"/>
          <p:cNvCxnSpPr/>
          <p:nvPr/>
        </p:nvCxnSpPr>
        <p:spPr>
          <a:xfrm rot="5400000">
            <a:off x="9116045" y="4688854"/>
            <a:ext cx="1364012" cy="88901"/>
          </a:xfrm>
          <a:prstGeom prst="bentConnector3">
            <a:avLst/>
          </a:prstGeom>
          <a:ln>
            <a:tailEnd type="arrow"/>
          </a:ln>
        </p:spPr>
        <p:style>
          <a:lnRef idx="1">
            <a:schemeClr val="accent3"/>
          </a:lnRef>
          <a:fillRef idx="0">
            <a:schemeClr val="accent3"/>
          </a:fillRef>
          <a:effectRef idx="0">
            <a:schemeClr val="accent3"/>
          </a:effectRef>
          <a:fontRef idx="minor">
            <a:schemeClr val="tx1"/>
          </a:fontRef>
        </p:style>
      </p:cxnSp>
      <p:sp>
        <p:nvSpPr>
          <p:cNvPr id="37" name="36 CuadroTexto"/>
          <p:cNvSpPr txBox="1"/>
          <p:nvPr/>
        </p:nvSpPr>
        <p:spPr>
          <a:xfrm>
            <a:off x="9639301" y="5402608"/>
            <a:ext cx="1815487" cy="523220"/>
          </a:xfrm>
          <a:prstGeom prst="rect">
            <a:avLst/>
          </a:prstGeom>
          <a:noFill/>
        </p:spPr>
        <p:txBody>
          <a:bodyPr wrap="square" rtlCol="0">
            <a:spAutoFit/>
          </a:bodyPr>
          <a:lstStyle/>
          <a:p>
            <a:r>
              <a:rPr lang="es-CO" sz="1400" dirty="0" err="1" smtClean="0"/>
              <a:t>Middle</a:t>
            </a:r>
            <a:r>
              <a:rPr lang="es-CO" sz="1400" dirty="0" smtClean="0"/>
              <a:t> East</a:t>
            </a:r>
          </a:p>
          <a:p>
            <a:r>
              <a:rPr lang="es-CO" sz="1400" b="1" dirty="0" smtClean="0"/>
              <a:t>14%</a:t>
            </a:r>
            <a:endParaRPr lang="es-CO" sz="1400" b="1" dirty="0"/>
          </a:p>
        </p:txBody>
      </p:sp>
    </p:spTree>
    <p:extLst>
      <p:ext uri="{BB962C8B-B14F-4D97-AF65-F5344CB8AC3E}">
        <p14:creationId xmlns:p14="http://schemas.microsoft.com/office/powerpoint/2010/main" val="29694852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5905" y="187873"/>
            <a:ext cx="1903495" cy="1009680"/>
          </a:xfrm>
          <a:prstGeom prst="rect">
            <a:avLst/>
          </a:prstGeom>
        </p:spPr>
      </p:pic>
      <p:pic>
        <p:nvPicPr>
          <p:cNvPr id="6" name="Imagen 5"/>
          <p:cNvPicPr>
            <a:picLocks noChangeAspect="1"/>
          </p:cNvPicPr>
          <p:nvPr/>
        </p:nvPicPr>
        <p:blipFill>
          <a:blip r:embed="rId3"/>
          <a:stretch>
            <a:fillRect/>
          </a:stretch>
        </p:blipFill>
        <p:spPr>
          <a:xfrm>
            <a:off x="300581" y="1247689"/>
            <a:ext cx="1854250" cy="317586"/>
          </a:xfrm>
          <a:prstGeom prst="rect">
            <a:avLst/>
          </a:prstGeom>
        </p:spPr>
      </p:pic>
      <p:pic>
        <p:nvPicPr>
          <p:cNvPr id="7" name="Imagen 6"/>
          <p:cNvPicPr>
            <a:picLocks noChangeAspect="1"/>
          </p:cNvPicPr>
          <p:nvPr/>
        </p:nvPicPr>
        <p:blipFill>
          <a:blip r:embed="rId4"/>
          <a:stretch>
            <a:fillRect/>
          </a:stretch>
        </p:blipFill>
        <p:spPr>
          <a:xfrm rot="16200000" flipH="1">
            <a:off x="6014414" y="680414"/>
            <a:ext cx="163172" cy="12191999"/>
          </a:xfrm>
          <a:prstGeom prst="rect">
            <a:avLst/>
          </a:prstGeom>
        </p:spPr>
      </p:pic>
      <p:sp>
        <p:nvSpPr>
          <p:cNvPr id="2" name="Rectángulo 1"/>
          <p:cNvSpPr/>
          <p:nvPr/>
        </p:nvSpPr>
        <p:spPr>
          <a:xfrm>
            <a:off x="6896100" y="0"/>
            <a:ext cx="5295899" cy="9525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latin typeface="Arial" panose="020B0604020202020204" pitchFamily="34" charset="0"/>
                <a:cs typeface="Arial" panose="020B0604020202020204" pitchFamily="34" charset="0"/>
              </a:rPr>
              <a:t>Direccionamiento Estratégico</a:t>
            </a:r>
            <a:endParaRPr lang="es-CO" sz="2800" dirty="0">
              <a:latin typeface="Arial" panose="020B0604020202020204" pitchFamily="34" charset="0"/>
              <a:cs typeface="Arial" panose="020B0604020202020204" pitchFamily="34" charset="0"/>
            </a:endParaRPr>
          </a:p>
        </p:txBody>
      </p:sp>
      <p:sp>
        <p:nvSpPr>
          <p:cNvPr id="3" name="Rectángulo 2"/>
          <p:cNvSpPr/>
          <p:nvPr/>
        </p:nvSpPr>
        <p:spPr>
          <a:xfrm>
            <a:off x="11414996" y="5778777"/>
            <a:ext cx="704039" cy="400110"/>
          </a:xfrm>
          <a:prstGeom prst="rect">
            <a:avLst/>
          </a:prstGeom>
        </p:spPr>
        <p:txBody>
          <a:bodyPr wrap="none">
            <a:spAutoFit/>
          </a:bodyPr>
          <a:lstStyle/>
          <a:p>
            <a:pPr algn="ctr"/>
            <a:r>
              <a:rPr lang="es-CO" sz="2000" b="1" dirty="0" smtClean="0">
                <a:solidFill>
                  <a:schemeClr val="bg1"/>
                </a:solidFill>
              </a:rPr>
              <a:t>2014</a:t>
            </a:r>
            <a:endParaRPr lang="es-CO" sz="2000" b="1" dirty="0">
              <a:solidFill>
                <a:schemeClr val="bg1"/>
              </a:solidFill>
            </a:endParaRPr>
          </a:p>
        </p:txBody>
      </p:sp>
      <p:sp>
        <p:nvSpPr>
          <p:cNvPr id="9" name="7 Marcador de contenido"/>
          <p:cNvSpPr txBox="1">
            <a:spLocks/>
          </p:cNvSpPr>
          <p:nvPr/>
        </p:nvSpPr>
        <p:spPr>
          <a:xfrm>
            <a:off x="495300" y="1774781"/>
            <a:ext cx="3844924" cy="2991177"/>
          </a:xfrm>
          <a:prstGeom prst="rect">
            <a:avLst/>
          </a:prstGeom>
        </p:spPr>
        <p:txBody>
          <a:bodyPr>
            <a:noAutofit/>
          </a:bodyPr>
          <a:lstStyle/>
          <a:p>
            <a:pPr lvl="0" algn="just">
              <a:defRPr/>
            </a:pPr>
            <a:endParaRPr lang="es-CO" sz="1400" dirty="0" smtClean="0">
              <a:solidFill>
                <a:schemeClr val="tx1">
                  <a:lumMod val="75000"/>
                  <a:lumOff val="25000"/>
                </a:schemeClr>
              </a:solidFill>
              <a:cs typeface="Arial" pitchFamily="34" charset="0"/>
            </a:endParaRPr>
          </a:p>
        </p:txBody>
      </p:sp>
      <p:sp>
        <p:nvSpPr>
          <p:cNvPr id="25" name="Llamada rectangular redondeada 24"/>
          <p:cNvSpPr/>
          <p:nvPr/>
        </p:nvSpPr>
        <p:spPr>
          <a:xfrm>
            <a:off x="7296092" y="1055630"/>
            <a:ext cx="4684893" cy="2754370"/>
          </a:xfrm>
          <a:prstGeom prst="wedgeRoundRectCallout">
            <a:avLst>
              <a:gd name="adj1" fmla="val -61215"/>
              <a:gd name="adj2" fmla="val -16839"/>
              <a:gd name="adj3" fmla="val 16667"/>
            </a:avLst>
          </a:prstGeom>
          <a:solidFill>
            <a:schemeClr val="bg2">
              <a:lumMod val="9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s-CO" sz="1400" dirty="0">
                <a:solidFill>
                  <a:schemeClr val="tx1">
                    <a:lumMod val="75000"/>
                    <a:lumOff val="25000"/>
                  </a:schemeClr>
                </a:solidFill>
                <a:latin typeface="Arial" panose="020B0604020202020204" pitchFamily="34" charset="0"/>
                <a:cs typeface="Arial" panose="020B0604020202020204" pitchFamily="34" charset="0"/>
              </a:rPr>
              <a:t>Generar alianzas estratégicas comerciales en la industria minera colombiana que permitan la </a:t>
            </a:r>
            <a:r>
              <a:rPr lang="es-CO" sz="1400" dirty="0" smtClean="0">
                <a:solidFill>
                  <a:schemeClr val="tx1">
                    <a:lumMod val="75000"/>
                    <a:lumOff val="25000"/>
                  </a:schemeClr>
                </a:solidFill>
                <a:latin typeface="Arial" panose="020B0604020202020204" pitchFamily="34" charset="0"/>
                <a:cs typeface="Arial" panose="020B0604020202020204" pitchFamily="34" charset="0"/>
              </a:rPr>
              <a:t>extracción y distribución de los metales preciosos a los mercados internacionales de manera segura y confiable, a través del desarrollo e innovación en los procesos que intervienen en la cadena logística; proporcionando soluciones integrales de manera competitiva, eficiente y eficaz; incorporando los principios de desarrollo sostenible, legalidad y competitividad, comprometiéndonos con el desarrollo social de la región, protección del medio ambiente y de los derechos humanos.</a:t>
            </a:r>
            <a:endParaRPr lang="es-CO" sz="1400" dirty="0">
              <a:solidFill>
                <a:schemeClr val="tx1"/>
              </a:solidFill>
              <a:latin typeface="Arial" panose="020B0604020202020204" pitchFamily="34" charset="0"/>
              <a:cs typeface="Arial" panose="020B0604020202020204" pitchFamily="34" charset="0"/>
            </a:endParaRPr>
          </a:p>
        </p:txBody>
      </p:sp>
      <p:sp>
        <p:nvSpPr>
          <p:cNvPr id="26" name="Llamada rectangular redondeada 25"/>
          <p:cNvSpPr/>
          <p:nvPr/>
        </p:nvSpPr>
        <p:spPr>
          <a:xfrm>
            <a:off x="136206" y="3024555"/>
            <a:ext cx="3404163" cy="2218014"/>
          </a:xfrm>
          <a:prstGeom prst="wedgeRoundRectCallout">
            <a:avLst>
              <a:gd name="adj1" fmla="val 63388"/>
              <a:gd name="adj2" fmla="val -21874"/>
              <a:gd name="adj3" fmla="val 16667"/>
            </a:avLst>
          </a:prstGeom>
          <a:solidFill>
            <a:schemeClr val="bg2">
              <a:lumMod val="9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tx1">
                    <a:lumMod val="75000"/>
                    <a:lumOff val="25000"/>
                  </a:schemeClr>
                </a:solidFill>
                <a:latin typeface="Arial" panose="020B0604020202020204" pitchFamily="34" charset="0"/>
                <a:cs typeface="Arial" panose="020B0604020202020204" pitchFamily="34" charset="0"/>
              </a:rPr>
              <a:t>Ser el principal Aliado Comercial del sector minero colombiano en la distribución del metal precioso extraído, a través de la asesoría e innovación en los procesos e infraestructura que brinden una imagen confiable, de la industria minera colombiana, en el mercado internacional.</a:t>
            </a:r>
          </a:p>
        </p:txBody>
      </p:sp>
      <p:sp>
        <p:nvSpPr>
          <p:cNvPr id="27" name="Llamada rectangular redondeada 26"/>
          <p:cNvSpPr/>
          <p:nvPr/>
        </p:nvSpPr>
        <p:spPr>
          <a:xfrm>
            <a:off x="7328157" y="3891417"/>
            <a:ext cx="4431784" cy="2558358"/>
          </a:xfrm>
          <a:prstGeom prst="wedgeRoundRectCallout">
            <a:avLst>
              <a:gd name="adj1" fmla="val -61305"/>
              <a:gd name="adj2" fmla="val 18510"/>
              <a:gd name="adj3" fmla="val 16667"/>
            </a:avLst>
          </a:prstGeom>
          <a:solidFill>
            <a:schemeClr val="bg2">
              <a:lumMod val="9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tx1">
                    <a:lumMod val="75000"/>
                    <a:lumOff val="25000"/>
                  </a:schemeClr>
                </a:solidFill>
                <a:latin typeface="Arial" panose="020B0604020202020204" pitchFamily="34" charset="0"/>
                <a:cs typeface="Arial" panose="020B0604020202020204" pitchFamily="34" charset="0"/>
              </a:rPr>
              <a:t>En </a:t>
            </a:r>
            <a:r>
              <a:rPr lang="es-CO" sz="1400" b="1" dirty="0">
                <a:solidFill>
                  <a:schemeClr val="tx1">
                    <a:lumMod val="75000"/>
                    <a:lumOff val="25000"/>
                  </a:schemeClr>
                </a:solidFill>
                <a:latin typeface="Arial" panose="020B0604020202020204" pitchFamily="34" charset="0"/>
                <a:cs typeface="Arial" panose="020B0604020202020204" pitchFamily="34" charset="0"/>
              </a:rPr>
              <a:t>XQUADRA S.A.S.</a:t>
            </a:r>
            <a:r>
              <a:rPr lang="es-CO" sz="1400" dirty="0">
                <a:solidFill>
                  <a:schemeClr val="tx1">
                    <a:lumMod val="75000"/>
                    <a:lumOff val="25000"/>
                  </a:schemeClr>
                </a:solidFill>
                <a:latin typeface="Arial" panose="020B0604020202020204" pitchFamily="34" charset="0"/>
                <a:cs typeface="Arial" panose="020B0604020202020204" pitchFamily="34" charset="0"/>
              </a:rPr>
              <a:t> trabajamos bajo los siguientes principios de conducta:</a:t>
            </a:r>
          </a:p>
          <a:p>
            <a:pPr algn="just"/>
            <a:endParaRPr lang="es-CO" sz="1400" dirty="0" smtClean="0">
              <a:solidFill>
                <a:schemeClr val="tx1">
                  <a:lumMod val="75000"/>
                  <a:lumOff val="25000"/>
                </a:schemeClr>
              </a:solidFill>
              <a:latin typeface="Arial" panose="020B0604020202020204" pitchFamily="34" charset="0"/>
              <a:cs typeface="Arial" panose="020B0604020202020204" pitchFamily="34" charset="0"/>
            </a:endParaRPr>
          </a:p>
          <a:p>
            <a:pPr algn="just"/>
            <a:r>
              <a:rPr lang="es-CO" sz="1400" dirty="0" smtClean="0">
                <a:solidFill>
                  <a:schemeClr val="tx1">
                    <a:lumMod val="75000"/>
                    <a:lumOff val="25000"/>
                  </a:schemeClr>
                </a:solidFill>
                <a:latin typeface="Arial" panose="020B0604020202020204" pitchFamily="34" charset="0"/>
                <a:cs typeface="Arial" panose="020B0604020202020204" pitchFamily="34" charset="0"/>
              </a:rPr>
              <a:t>Compromiso social, Respeto </a:t>
            </a:r>
            <a:r>
              <a:rPr lang="es-CO" sz="1400" dirty="0">
                <a:solidFill>
                  <a:schemeClr val="tx1">
                    <a:lumMod val="75000"/>
                    <a:lumOff val="25000"/>
                  </a:schemeClr>
                </a:solidFill>
                <a:latin typeface="Arial" panose="020B0604020202020204" pitchFamily="34" charset="0"/>
                <a:cs typeface="Arial" panose="020B0604020202020204" pitchFamily="34" charset="0"/>
              </a:rPr>
              <a:t>a la </a:t>
            </a:r>
            <a:r>
              <a:rPr lang="es-CO" sz="1400" dirty="0" smtClean="0">
                <a:solidFill>
                  <a:schemeClr val="tx1">
                    <a:lumMod val="75000"/>
                    <a:lumOff val="25000"/>
                  </a:schemeClr>
                </a:solidFill>
                <a:latin typeface="Arial" panose="020B0604020202020204" pitchFamily="34" charset="0"/>
                <a:cs typeface="Arial" panose="020B0604020202020204" pitchFamily="34" charset="0"/>
              </a:rPr>
              <a:t>Legalidad, Respeto </a:t>
            </a:r>
            <a:r>
              <a:rPr lang="es-CO" sz="1400" dirty="0">
                <a:solidFill>
                  <a:schemeClr val="tx1">
                    <a:lumMod val="75000"/>
                    <a:lumOff val="25000"/>
                  </a:schemeClr>
                </a:solidFill>
                <a:latin typeface="Arial" panose="020B0604020202020204" pitchFamily="34" charset="0"/>
                <a:cs typeface="Arial" panose="020B0604020202020204" pitchFamily="34" charset="0"/>
              </a:rPr>
              <a:t>hacia el </a:t>
            </a:r>
            <a:r>
              <a:rPr lang="es-CO" sz="1400" dirty="0" smtClean="0">
                <a:solidFill>
                  <a:schemeClr val="tx1">
                    <a:lumMod val="75000"/>
                    <a:lumOff val="25000"/>
                  </a:schemeClr>
                </a:solidFill>
                <a:latin typeface="Arial" panose="020B0604020202020204" pitchFamily="34" charset="0"/>
                <a:cs typeface="Arial" panose="020B0604020202020204" pitchFamily="34" charset="0"/>
              </a:rPr>
              <a:t>Otro, Seguridad </a:t>
            </a:r>
            <a:r>
              <a:rPr lang="es-CO" sz="1400" dirty="0">
                <a:solidFill>
                  <a:schemeClr val="tx1">
                    <a:lumMod val="75000"/>
                    <a:lumOff val="25000"/>
                  </a:schemeClr>
                </a:solidFill>
                <a:latin typeface="Arial" panose="020B0604020202020204" pitchFamily="34" charset="0"/>
                <a:cs typeface="Arial" panose="020B0604020202020204" pitchFamily="34" charset="0"/>
              </a:rPr>
              <a:t>en los </a:t>
            </a:r>
            <a:r>
              <a:rPr lang="es-CO" sz="1400" dirty="0" smtClean="0">
                <a:solidFill>
                  <a:schemeClr val="tx1">
                    <a:lumMod val="75000"/>
                    <a:lumOff val="25000"/>
                  </a:schemeClr>
                </a:solidFill>
                <a:latin typeface="Arial" panose="020B0604020202020204" pitchFamily="34" charset="0"/>
                <a:cs typeface="Arial" panose="020B0604020202020204" pitchFamily="34" charset="0"/>
              </a:rPr>
              <a:t>Procesos, Desarrollo Sostenible, Competitividad, Transparencia y Cumplimiento.</a:t>
            </a:r>
            <a:endParaRPr lang="es-CO" sz="1400" dirty="0">
              <a:solidFill>
                <a:schemeClr val="tx1">
                  <a:lumMod val="75000"/>
                  <a:lumOff val="25000"/>
                </a:schemeClr>
              </a:solidFill>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v"/>
            </a:pPr>
            <a:endParaRPr lang="es-CO" sz="1400" dirty="0">
              <a:solidFill>
                <a:schemeClr val="tx1">
                  <a:lumMod val="75000"/>
                  <a:lumOff val="25000"/>
                </a:schemeClr>
              </a:solidFill>
              <a:latin typeface="Arial" panose="020B0604020202020204" pitchFamily="34" charset="0"/>
              <a:cs typeface="Arial" panose="020B0604020202020204" pitchFamily="34" charset="0"/>
            </a:endParaRPr>
          </a:p>
          <a:p>
            <a:pPr algn="just"/>
            <a:r>
              <a:rPr lang="es-CO" sz="1400" dirty="0">
                <a:solidFill>
                  <a:schemeClr val="tx1">
                    <a:lumMod val="75000"/>
                    <a:lumOff val="25000"/>
                  </a:schemeClr>
                </a:solidFill>
                <a:latin typeface="Arial" panose="020B0604020202020204" pitchFamily="34" charset="0"/>
                <a:cs typeface="Arial" panose="020B0604020202020204" pitchFamily="34" charset="0"/>
              </a:rPr>
              <a:t>Enmarcados en el código de conducta establecido en el Sistema Propio de Administración del Riesgo </a:t>
            </a:r>
            <a:r>
              <a:rPr lang="es-CO" sz="1400" dirty="0" smtClean="0">
                <a:solidFill>
                  <a:schemeClr val="tx1">
                    <a:lumMod val="75000"/>
                    <a:lumOff val="25000"/>
                  </a:schemeClr>
                </a:solidFill>
                <a:latin typeface="Arial" panose="020B0604020202020204" pitchFamily="34" charset="0"/>
                <a:cs typeface="Arial" panose="020B0604020202020204" pitchFamily="34" charset="0"/>
              </a:rPr>
              <a:t>(SPAR).</a:t>
            </a:r>
            <a:endParaRPr lang="es-CO" sz="1400" dirty="0">
              <a:solidFill>
                <a:schemeClr val="tx1">
                  <a:lumMod val="75000"/>
                  <a:lumOff val="25000"/>
                </a:schemeClr>
              </a:solidFill>
              <a:latin typeface="Arial" panose="020B0604020202020204" pitchFamily="34" charset="0"/>
              <a:cs typeface="Arial" panose="020B0604020202020204" pitchFamily="34" charset="0"/>
            </a:endParaRPr>
          </a:p>
        </p:txBody>
      </p:sp>
      <p:graphicFrame>
        <p:nvGraphicFramePr>
          <p:cNvPr id="28" name="Diagrama 27"/>
          <p:cNvGraphicFramePr/>
          <p:nvPr>
            <p:extLst>
              <p:ext uri="{D42A27DB-BD31-4B8C-83A1-F6EECF244321}">
                <p14:modId xmlns:p14="http://schemas.microsoft.com/office/powerpoint/2010/main" val="2083787377"/>
              </p:ext>
            </p:extLst>
          </p:nvPr>
        </p:nvGraphicFramePr>
        <p:xfrm>
          <a:off x="2259989" y="1298170"/>
          <a:ext cx="6731611" cy="48807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764950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5905" y="187873"/>
            <a:ext cx="1903495" cy="1009680"/>
          </a:xfrm>
          <a:prstGeom prst="rect">
            <a:avLst/>
          </a:prstGeom>
        </p:spPr>
      </p:pic>
      <p:pic>
        <p:nvPicPr>
          <p:cNvPr id="6" name="Imagen 5"/>
          <p:cNvPicPr>
            <a:picLocks noChangeAspect="1"/>
          </p:cNvPicPr>
          <p:nvPr/>
        </p:nvPicPr>
        <p:blipFill>
          <a:blip r:embed="rId3"/>
          <a:stretch>
            <a:fillRect/>
          </a:stretch>
        </p:blipFill>
        <p:spPr>
          <a:xfrm>
            <a:off x="300581" y="1247689"/>
            <a:ext cx="1854250" cy="317586"/>
          </a:xfrm>
          <a:prstGeom prst="rect">
            <a:avLst/>
          </a:prstGeom>
        </p:spPr>
      </p:pic>
      <p:pic>
        <p:nvPicPr>
          <p:cNvPr id="7" name="Imagen 6"/>
          <p:cNvPicPr>
            <a:picLocks noChangeAspect="1"/>
          </p:cNvPicPr>
          <p:nvPr/>
        </p:nvPicPr>
        <p:blipFill>
          <a:blip r:embed="rId4"/>
          <a:stretch>
            <a:fillRect/>
          </a:stretch>
        </p:blipFill>
        <p:spPr>
          <a:xfrm rot="16200000" flipH="1">
            <a:off x="6014414" y="680414"/>
            <a:ext cx="163172" cy="12191999"/>
          </a:xfrm>
          <a:prstGeom prst="rect">
            <a:avLst/>
          </a:prstGeom>
        </p:spPr>
      </p:pic>
      <p:sp>
        <p:nvSpPr>
          <p:cNvPr id="2" name="Rectángulo 1"/>
          <p:cNvSpPr/>
          <p:nvPr/>
        </p:nvSpPr>
        <p:spPr>
          <a:xfrm>
            <a:off x="6896100" y="0"/>
            <a:ext cx="5295899" cy="9525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latin typeface="Arial" panose="020B0604020202020204" pitchFamily="34" charset="0"/>
                <a:cs typeface="Arial" panose="020B0604020202020204" pitchFamily="34" charset="0"/>
              </a:rPr>
              <a:t>Equipo de trabajo</a:t>
            </a:r>
            <a:endParaRPr lang="es-CO" sz="2800" dirty="0">
              <a:latin typeface="Arial" panose="020B0604020202020204" pitchFamily="34" charset="0"/>
              <a:cs typeface="Arial" panose="020B0604020202020204" pitchFamily="34" charset="0"/>
            </a:endParaRPr>
          </a:p>
        </p:txBody>
      </p:sp>
      <p:sp>
        <p:nvSpPr>
          <p:cNvPr id="9" name="8 Rectángulo"/>
          <p:cNvSpPr/>
          <p:nvPr/>
        </p:nvSpPr>
        <p:spPr>
          <a:xfrm>
            <a:off x="394460" y="2241352"/>
            <a:ext cx="3589880" cy="1569660"/>
          </a:xfrm>
          <a:prstGeom prst="rect">
            <a:avLst/>
          </a:prstGeom>
        </p:spPr>
        <p:txBody>
          <a:bodyPr wrap="square">
            <a:spAutoFit/>
          </a:bodyPr>
          <a:lstStyle/>
          <a:p>
            <a:pPr algn="ctr"/>
            <a:endParaRPr lang="es-CO" sz="1600" b="1" dirty="0" smtClean="0">
              <a:solidFill>
                <a:schemeClr val="bg1">
                  <a:lumMod val="50000"/>
                </a:schemeClr>
              </a:solidFill>
            </a:endParaRPr>
          </a:p>
          <a:p>
            <a:pPr algn="ctr"/>
            <a:endParaRPr lang="es-CO" sz="1600" b="1" dirty="0">
              <a:solidFill>
                <a:schemeClr val="bg1">
                  <a:lumMod val="50000"/>
                </a:schemeClr>
              </a:solidFill>
            </a:endParaRPr>
          </a:p>
          <a:p>
            <a:pPr algn="ctr"/>
            <a:endParaRPr lang="es-CO" sz="1600" b="1" dirty="0" smtClean="0">
              <a:solidFill>
                <a:schemeClr val="bg1">
                  <a:lumMod val="50000"/>
                </a:schemeClr>
              </a:solidFill>
            </a:endParaRPr>
          </a:p>
          <a:p>
            <a:pPr algn="ctr"/>
            <a:endParaRPr lang="es-CO" sz="1600" b="1" dirty="0">
              <a:solidFill>
                <a:schemeClr val="bg1">
                  <a:lumMod val="50000"/>
                </a:schemeClr>
              </a:solidFill>
            </a:endParaRPr>
          </a:p>
          <a:p>
            <a:pPr algn="ctr"/>
            <a:endParaRPr lang="es-CO" sz="1600" b="1" dirty="0" smtClean="0">
              <a:solidFill>
                <a:schemeClr val="bg1">
                  <a:lumMod val="50000"/>
                </a:schemeClr>
              </a:solidFill>
            </a:endParaRPr>
          </a:p>
          <a:p>
            <a:pPr algn="ctr"/>
            <a:endParaRPr lang="es-CO" sz="1600" b="1" dirty="0">
              <a:solidFill>
                <a:schemeClr val="bg1">
                  <a:lumMod val="50000"/>
                </a:schemeClr>
              </a:solidFill>
            </a:endParaRPr>
          </a:p>
        </p:txBody>
      </p:sp>
      <p:sp>
        <p:nvSpPr>
          <p:cNvPr id="3" name="CuadroTexto 2"/>
          <p:cNvSpPr txBox="1"/>
          <p:nvPr/>
        </p:nvSpPr>
        <p:spPr>
          <a:xfrm>
            <a:off x="4358859" y="2224106"/>
            <a:ext cx="3393600" cy="3647152"/>
          </a:xfrm>
          <a:prstGeom prst="rect">
            <a:avLst/>
          </a:prstGeom>
          <a:noFill/>
        </p:spPr>
        <p:txBody>
          <a:bodyPr wrap="square" rtlCol="0">
            <a:spAutoFit/>
          </a:bodyPr>
          <a:lstStyle/>
          <a:p>
            <a:pPr algn="ctr"/>
            <a:r>
              <a:rPr lang="es-CO" sz="1600" b="1" dirty="0">
                <a:solidFill>
                  <a:schemeClr val="bg1">
                    <a:lumMod val="50000"/>
                  </a:schemeClr>
                </a:solidFill>
              </a:rPr>
              <a:t>GINA PAOLA CHAVEZ FORERO</a:t>
            </a:r>
          </a:p>
          <a:p>
            <a:pPr algn="ctr">
              <a:spcAft>
                <a:spcPts val="600"/>
              </a:spcAft>
            </a:pPr>
            <a:r>
              <a:rPr lang="es-CO" sz="1400" b="1" dirty="0">
                <a:solidFill>
                  <a:schemeClr val="accent4">
                    <a:lumMod val="75000"/>
                  </a:schemeClr>
                </a:solidFill>
              </a:rPr>
              <a:t>Socia Fundadora, Gerente General</a:t>
            </a:r>
          </a:p>
          <a:p>
            <a:pPr algn="just"/>
            <a:r>
              <a:rPr lang="es-CO" sz="1400" dirty="0"/>
              <a:t>Profesional en Administración de Negocios con énfasis en Mercadeo; cuenta con una amplia experiencia en: La administración de operaciones mineras, En el área comercial de compañías de seguros y administradoras de portafolios de inversión; su familia paterna cuenta con una trayectoria de mas de 30 años en el sector de la minería, dedicados a la operación  y explotación de minas aluviales de metales preciosos en los departamentos del Choco, Antioquia y  Bolívar, donde se desempeñó como jefe administrativa de varias operaciones mineras.</a:t>
            </a:r>
          </a:p>
        </p:txBody>
      </p:sp>
      <p:sp>
        <p:nvSpPr>
          <p:cNvPr id="5" name="Rectángulo 4"/>
          <p:cNvSpPr/>
          <p:nvPr/>
        </p:nvSpPr>
        <p:spPr>
          <a:xfrm>
            <a:off x="632012" y="2220977"/>
            <a:ext cx="3469341" cy="2831544"/>
          </a:xfrm>
          <a:prstGeom prst="rect">
            <a:avLst/>
          </a:prstGeom>
        </p:spPr>
        <p:txBody>
          <a:bodyPr wrap="square">
            <a:spAutoFit/>
          </a:bodyPr>
          <a:lstStyle/>
          <a:p>
            <a:pPr lvl="0"/>
            <a:r>
              <a:rPr lang="es-CO" sz="1400" b="1" dirty="0" smtClean="0">
                <a:solidFill>
                  <a:prstClr val="white">
                    <a:lumMod val="50000"/>
                  </a:prstClr>
                </a:solidFill>
              </a:rPr>
              <a:t>LINDA MARTITZA LEGUIZAMON GALLEGO </a:t>
            </a:r>
            <a:endParaRPr lang="es-CO" sz="1400" b="1" dirty="0">
              <a:solidFill>
                <a:prstClr val="white">
                  <a:lumMod val="50000"/>
                </a:prstClr>
              </a:solidFill>
            </a:endParaRPr>
          </a:p>
          <a:p>
            <a:pPr algn="ctr">
              <a:spcAft>
                <a:spcPts val="600"/>
              </a:spcAft>
            </a:pPr>
            <a:r>
              <a:rPr lang="es-CO" sz="1400" b="1" dirty="0" smtClean="0">
                <a:solidFill>
                  <a:srgbClr val="FFC000">
                    <a:lumMod val="75000"/>
                  </a:srgbClr>
                </a:solidFill>
              </a:rPr>
              <a:t>SG-SST</a:t>
            </a:r>
          </a:p>
          <a:p>
            <a:pPr algn="ctr">
              <a:spcAft>
                <a:spcPts val="600"/>
              </a:spcAft>
            </a:pPr>
            <a:r>
              <a:rPr lang="es-CO" sz="1400" b="1" dirty="0" smtClean="0">
                <a:solidFill>
                  <a:srgbClr val="FFC000">
                    <a:lumMod val="75000"/>
                  </a:srgbClr>
                </a:solidFill>
              </a:rPr>
              <a:t>OFICIAL DE CUMPLIMIENTO</a:t>
            </a:r>
            <a:endParaRPr lang="es-CO" sz="1400" dirty="0" smtClean="0">
              <a:solidFill>
                <a:prstClr val="black"/>
              </a:solidFill>
            </a:endParaRPr>
          </a:p>
          <a:p>
            <a:pPr lvl="0">
              <a:spcAft>
                <a:spcPts val="600"/>
              </a:spcAft>
            </a:pPr>
            <a:r>
              <a:rPr lang="es-CO" sz="1400" dirty="0" smtClean="0">
                <a:solidFill>
                  <a:prstClr val="black"/>
                </a:solidFill>
              </a:rPr>
              <a:t>Sistema </a:t>
            </a:r>
            <a:r>
              <a:rPr lang="es-CO" sz="1400" dirty="0">
                <a:solidFill>
                  <a:prstClr val="black"/>
                </a:solidFill>
              </a:rPr>
              <a:t>de Gestión en Seguridad y Salud en el Trabajo Con amplios conocimientos en HSEQ, Salud Ocupacional. Cuenta con una experiencia en campo de un año en el área  de inspecciones de seguridad, programas de </a:t>
            </a:r>
            <a:r>
              <a:rPr lang="es-CO" sz="1400" dirty="0" err="1">
                <a:solidFill>
                  <a:prstClr val="black"/>
                </a:solidFill>
              </a:rPr>
              <a:t>PyP</a:t>
            </a:r>
            <a:r>
              <a:rPr lang="es-CO" sz="1400" dirty="0">
                <a:solidFill>
                  <a:prstClr val="black"/>
                </a:solidFill>
              </a:rPr>
              <a:t> de salud laboral y subprogramas de </a:t>
            </a:r>
            <a:r>
              <a:rPr lang="es-CO" sz="1400" dirty="0" smtClean="0">
                <a:solidFill>
                  <a:prstClr val="black"/>
                </a:solidFill>
              </a:rPr>
              <a:t>SG-SST </a:t>
            </a:r>
            <a:r>
              <a:rPr lang="es-CO" sz="1400" dirty="0">
                <a:solidFill>
                  <a:prstClr val="black"/>
                </a:solidFill>
              </a:rPr>
              <a:t>en el sector seguridad Industrial. Conocimientos en </a:t>
            </a:r>
            <a:r>
              <a:rPr lang="es-CO" sz="1400" dirty="0" smtClean="0">
                <a:solidFill>
                  <a:prstClr val="black"/>
                </a:solidFill>
              </a:rPr>
              <a:t>Implementación  </a:t>
            </a:r>
            <a:r>
              <a:rPr lang="es-CO" sz="1400" dirty="0">
                <a:solidFill>
                  <a:prstClr val="black"/>
                </a:solidFill>
              </a:rPr>
              <a:t>ISO 28001.</a:t>
            </a:r>
          </a:p>
        </p:txBody>
      </p:sp>
      <p:sp>
        <p:nvSpPr>
          <p:cNvPr id="10" name="Rectángulo 9"/>
          <p:cNvSpPr/>
          <p:nvPr/>
        </p:nvSpPr>
        <p:spPr>
          <a:xfrm>
            <a:off x="8377518" y="3244334"/>
            <a:ext cx="3334869" cy="538609"/>
          </a:xfrm>
          <a:prstGeom prst="rect">
            <a:avLst/>
          </a:prstGeom>
        </p:spPr>
        <p:txBody>
          <a:bodyPr wrap="square">
            <a:spAutoFit/>
          </a:bodyPr>
          <a:lstStyle/>
          <a:p>
            <a:pPr algn="ctr">
              <a:spcAft>
                <a:spcPts val="600"/>
              </a:spcAft>
            </a:pPr>
            <a:endParaRPr lang="es-CO" sz="1200" b="1" dirty="0">
              <a:solidFill>
                <a:schemeClr val="accent4">
                  <a:lumMod val="75000"/>
                </a:schemeClr>
              </a:solidFill>
            </a:endParaRPr>
          </a:p>
          <a:p>
            <a:pPr algn="ctr">
              <a:spcAft>
                <a:spcPts val="600"/>
              </a:spcAft>
            </a:pPr>
            <a:endParaRPr lang="es-CO" sz="1200" b="1" dirty="0"/>
          </a:p>
        </p:txBody>
      </p:sp>
      <p:sp>
        <p:nvSpPr>
          <p:cNvPr id="12" name="Rectángulo 11"/>
          <p:cNvSpPr/>
          <p:nvPr/>
        </p:nvSpPr>
        <p:spPr>
          <a:xfrm>
            <a:off x="8579224" y="2359477"/>
            <a:ext cx="3133162" cy="2662267"/>
          </a:xfrm>
          <a:prstGeom prst="rect">
            <a:avLst/>
          </a:prstGeom>
        </p:spPr>
        <p:txBody>
          <a:bodyPr wrap="square">
            <a:spAutoFit/>
          </a:bodyPr>
          <a:lstStyle/>
          <a:p>
            <a:pPr algn="ctr"/>
            <a:r>
              <a:rPr lang="es-CO" sz="1600" b="1" dirty="0">
                <a:solidFill>
                  <a:schemeClr val="bg1">
                    <a:lumMod val="50000"/>
                  </a:schemeClr>
                </a:solidFill>
              </a:rPr>
              <a:t>LAURA ANDREA GALLEGO OTALVARO</a:t>
            </a:r>
          </a:p>
          <a:p>
            <a:pPr algn="ctr">
              <a:spcAft>
                <a:spcPts val="600"/>
              </a:spcAft>
            </a:pPr>
            <a:r>
              <a:rPr lang="es-CO" sz="1400" b="1" dirty="0" smtClean="0">
                <a:solidFill>
                  <a:schemeClr val="accent4">
                    <a:lumMod val="75000"/>
                  </a:schemeClr>
                </a:solidFill>
              </a:rPr>
              <a:t>Directora Comercial  </a:t>
            </a:r>
            <a:endParaRPr lang="es-CO" sz="1400" b="1" dirty="0">
              <a:solidFill>
                <a:schemeClr val="accent4">
                  <a:lumMod val="75000"/>
                </a:schemeClr>
              </a:solidFill>
            </a:endParaRPr>
          </a:p>
          <a:p>
            <a:pPr>
              <a:spcAft>
                <a:spcPts val="600"/>
              </a:spcAft>
            </a:pPr>
            <a:r>
              <a:rPr lang="es-CO" sz="1400" dirty="0" smtClean="0">
                <a:solidFill>
                  <a:prstClr val="black"/>
                </a:solidFill>
              </a:rPr>
              <a:t>Cursando carrera profesional en Derecho </a:t>
            </a:r>
            <a:r>
              <a:rPr lang="es-CO" sz="1400" dirty="0">
                <a:solidFill>
                  <a:prstClr val="black"/>
                </a:solidFill>
              </a:rPr>
              <a:t>con amplios conocimientos en contratación de concesión mineros, contratación publica de regalías, reporte a FBM los títulos de fase exportación.  Área comercial relaciones con comercio exterior en las operaciones mineras  y compañías de seguros</a:t>
            </a:r>
            <a:r>
              <a:rPr lang="es-CO" dirty="0">
                <a:solidFill>
                  <a:prstClr val="black"/>
                </a:solidFill>
              </a:rPr>
              <a:t>.  </a:t>
            </a:r>
            <a:endParaRPr lang="es-CO" b="1" dirty="0"/>
          </a:p>
        </p:txBody>
      </p:sp>
    </p:spTree>
    <p:extLst>
      <p:ext uri="{BB962C8B-B14F-4D97-AF65-F5344CB8AC3E}">
        <p14:creationId xmlns:p14="http://schemas.microsoft.com/office/powerpoint/2010/main" val="9094994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5905" y="187873"/>
            <a:ext cx="1903495" cy="1009680"/>
          </a:xfrm>
          <a:prstGeom prst="rect">
            <a:avLst/>
          </a:prstGeom>
        </p:spPr>
      </p:pic>
      <p:pic>
        <p:nvPicPr>
          <p:cNvPr id="6" name="Imagen 5"/>
          <p:cNvPicPr>
            <a:picLocks noChangeAspect="1"/>
          </p:cNvPicPr>
          <p:nvPr/>
        </p:nvPicPr>
        <p:blipFill>
          <a:blip r:embed="rId3"/>
          <a:stretch>
            <a:fillRect/>
          </a:stretch>
        </p:blipFill>
        <p:spPr>
          <a:xfrm>
            <a:off x="300581" y="1247689"/>
            <a:ext cx="1854250" cy="317586"/>
          </a:xfrm>
          <a:prstGeom prst="rect">
            <a:avLst/>
          </a:prstGeom>
        </p:spPr>
      </p:pic>
      <p:pic>
        <p:nvPicPr>
          <p:cNvPr id="7" name="Imagen 6"/>
          <p:cNvPicPr>
            <a:picLocks noChangeAspect="1"/>
          </p:cNvPicPr>
          <p:nvPr/>
        </p:nvPicPr>
        <p:blipFill>
          <a:blip r:embed="rId4"/>
          <a:stretch>
            <a:fillRect/>
          </a:stretch>
        </p:blipFill>
        <p:spPr>
          <a:xfrm rot="16200000" flipH="1">
            <a:off x="6014414" y="680414"/>
            <a:ext cx="163172" cy="12191999"/>
          </a:xfrm>
          <a:prstGeom prst="rect">
            <a:avLst/>
          </a:prstGeom>
        </p:spPr>
      </p:pic>
      <p:sp>
        <p:nvSpPr>
          <p:cNvPr id="2" name="Rectángulo 1"/>
          <p:cNvSpPr/>
          <p:nvPr/>
        </p:nvSpPr>
        <p:spPr>
          <a:xfrm>
            <a:off x="6896100" y="0"/>
            <a:ext cx="5295899" cy="9525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latin typeface="Arial" panose="020B0604020202020204" pitchFamily="34" charset="0"/>
                <a:cs typeface="Arial" panose="020B0604020202020204" pitchFamily="34" charset="0"/>
              </a:rPr>
              <a:t>Equipo de trabajo</a:t>
            </a:r>
            <a:endParaRPr lang="es-CO" sz="2800" dirty="0">
              <a:latin typeface="Arial" panose="020B0604020202020204" pitchFamily="34" charset="0"/>
              <a:cs typeface="Arial" panose="020B0604020202020204" pitchFamily="34" charset="0"/>
            </a:endParaRPr>
          </a:p>
        </p:txBody>
      </p:sp>
      <p:sp>
        <p:nvSpPr>
          <p:cNvPr id="9" name="8 Rectángulo"/>
          <p:cNvSpPr/>
          <p:nvPr/>
        </p:nvSpPr>
        <p:spPr>
          <a:xfrm>
            <a:off x="394460" y="2241352"/>
            <a:ext cx="3589880" cy="1569660"/>
          </a:xfrm>
          <a:prstGeom prst="rect">
            <a:avLst/>
          </a:prstGeom>
        </p:spPr>
        <p:txBody>
          <a:bodyPr wrap="square">
            <a:spAutoFit/>
          </a:bodyPr>
          <a:lstStyle/>
          <a:p>
            <a:pPr algn="ctr"/>
            <a:endParaRPr lang="es-CO" sz="1600" b="1" dirty="0" smtClean="0">
              <a:solidFill>
                <a:schemeClr val="bg1">
                  <a:lumMod val="50000"/>
                </a:schemeClr>
              </a:solidFill>
            </a:endParaRPr>
          </a:p>
          <a:p>
            <a:pPr algn="ctr"/>
            <a:endParaRPr lang="es-CO" sz="1600" b="1" dirty="0">
              <a:solidFill>
                <a:schemeClr val="bg1">
                  <a:lumMod val="50000"/>
                </a:schemeClr>
              </a:solidFill>
            </a:endParaRPr>
          </a:p>
          <a:p>
            <a:pPr algn="ctr"/>
            <a:endParaRPr lang="es-CO" sz="1600" b="1" dirty="0" smtClean="0">
              <a:solidFill>
                <a:schemeClr val="bg1">
                  <a:lumMod val="50000"/>
                </a:schemeClr>
              </a:solidFill>
            </a:endParaRPr>
          </a:p>
          <a:p>
            <a:pPr algn="ctr"/>
            <a:endParaRPr lang="es-CO" sz="1600" b="1" dirty="0">
              <a:solidFill>
                <a:schemeClr val="bg1">
                  <a:lumMod val="50000"/>
                </a:schemeClr>
              </a:solidFill>
            </a:endParaRPr>
          </a:p>
          <a:p>
            <a:pPr algn="ctr"/>
            <a:endParaRPr lang="es-CO" sz="1600" b="1" dirty="0" smtClean="0">
              <a:solidFill>
                <a:schemeClr val="bg1">
                  <a:lumMod val="50000"/>
                </a:schemeClr>
              </a:solidFill>
            </a:endParaRPr>
          </a:p>
          <a:p>
            <a:pPr algn="ctr"/>
            <a:endParaRPr lang="es-CO" sz="1600" b="1" dirty="0">
              <a:solidFill>
                <a:schemeClr val="bg1">
                  <a:lumMod val="50000"/>
                </a:schemeClr>
              </a:solidFill>
            </a:endParaRPr>
          </a:p>
        </p:txBody>
      </p:sp>
      <p:sp>
        <p:nvSpPr>
          <p:cNvPr id="5" name="Rectángulo 4"/>
          <p:cNvSpPr/>
          <p:nvPr/>
        </p:nvSpPr>
        <p:spPr>
          <a:xfrm>
            <a:off x="1613646" y="2220977"/>
            <a:ext cx="3190174" cy="1908215"/>
          </a:xfrm>
          <a:prstGeom prst="rect">
            <a:avLst/>
          </a:prstGeom>
        </p:spPr>
        <p:txBody>
          <a:bodyPr wrap="square">
            <a:spAutoFit/>
          </a:bodyPr>
          <a:lstStyle/>
          <a:p>
            <a:pPr lvl="0" algn="ctr"/>
            <a:r>
              <a:rPr lang="es-CO" sz="1500" b="1" dirty="0" smtClean="0">
                <a:solidFill>
                  <a:prstClr val="white">
                    <a:lumMod val="50000"/>
                  </a:prstClr>
                </a:solidFill>
              </a:rPr>
              <a:t>STEFANNY BEDOYA GALEANO  </a:t>
            </a:r>
            <a:endParaRPr lang="es-CO" sz="1400" b="1" dirty="0" smtClean="0">
              <a:solidFill>
                <a:srgbClr val="FFC000">
                  <a:lumMod val="75000"/>
                </a:srgbClr>
              </a:solidFill>
            </a:endParaRPr>
          </a:p>
          <a:p>
            <a:pPr algn="ctr">
              <a:spcAft>
                <a:spcPts val="600"/>
              </a:spcAft>
            </a:pPr>
            <a:r>
              <a:rPr lang="es-CO" sz="1400" b="1" dirty="0" smtClean="0">
                <a:solidFill>
                  <a:srgbClr val="FFC000">
                    <a:lumMod val="75000"/>
                  </a:srgbClr>
                </a:solidFill>
              </a:rPr>
              <a:t>Auxiliar Contable</a:t>
            </a:r>
          </a:p>
          <a:p>
            <a:pPr lvl="0" algn="just">
              <a:spcAft>
                <a:spcPts val="600"/>
              </a:spcAft>
            </a:pPr>
            <a:r>
              <a:rPr lang="es-CO" sz="1400" dirty="0" smtClean="0">
                <a:solidFill>
                  <a:prstClr val="black"/>
                </a:solidFill>
              </a:rPr>
              <a:t>Egresada no titulada de Contaduría Publica con amplios conocimientos en elaboración  de declaraciones tributarias , Preparación de estados financieros, elaborar  políticas contables  y administrativas y auditoría s contables.   </a:t>
            </a:r>
            <a:endParaRPr lang="es-CO" sz="1400" dirty="0">
              <a:solidFill>
                <a:prstClr val="black"/>
              </a:solidFill>
            </a:endParaRPr>
          </a:p>
        </p:txBody>
      </p:sp>
      <p:sp>
        <p:nvSpPr>
          <p:cNvPr id="10" name="Rectángulo 9"/>
          <p:cNvSpPr/>
          <p:nvPr/>
        </p:nvSpPr>
        <p:spPr>
          <a:xfrm>
            <a:off x="8377518" y="3244334"/>
            <a:ext cx="3334869" cy="538609"/>
          </a:xfrm>
          <a:prstGeom prst="rect">
            <a:avLst/>
          </a:prstGeom>
        </p:spPr>
        <p:txBody>
          <a:bodyPr wrap="square">
            <a:spAutoFit/>
          </a:bodyPr>
          <a:lstStyle/>
          <a:p>
            <a:pPr algn="ctr">
              <a:spcAft>
                <a:spcPts val="600"/>
              </a:spcAft>
            </a:pPr>
            <a:endParaRPr lang="es-CO" sz="1200" b="1" dirty="0">
              <a:solidFill>
                <a:schemeClr val="accent4">
                  <a:lumMod val="75000"/>
                </a:schemeClr>
              </a:solidFill>
            </a:endParaRPr>
          </a:p>
          <a:p>
            <a:pPr algn="ctr">
              <a:spcAft>
                <a:spcPts val="600"/>
              </a:spcAft>
            </a:pPr>
            <a:endParaRPr lang="es-CO" sz="1200" b="1" dirty="0"/>
          </a:p>
        </p:txBody>
      </p:sp>
      <p:sp>
        <p:nvSpPr>
          <p:cNvPr id="8" name="Rectángulo 7"/>
          <p:cNvSpPr/>
          <p:nvPr/>
        </p:nvSpPr>
        <p:spPr>
          <a:xfrm>
            <a:off x="6185646" y="2359477"/>
            <a:ext cx="3563472" cy="2339102"/>
          </a:xfrm>
          <a:prstGeom prst="rect">
            <a:avLst/>
          </a:prstGeom>
        </p:spPr>
        <p:txBody>
          <a:bodyPr wrap="square">
            <a:spAutoFit/>
          </a:bodyPr>
          <a:lstStyle/>
          <a:p>
            <a:pPr algn="ctr"/>
            <a:r>
              <a:rPr lang="es-CO" sz="1500" b="1" dirty="0">
                <a:solidFill>
                  <a:schemeClr val="bg1">
                    <a:lumMod val="50000"/>
                  </a:schemeClr>
                </a:solidFill>
              </a:rPr>
              <a:t>JOHAN SEBASTIAN MENDOZA VALENCIA</a:t>
            </a:r>
          </a:p>
          <a:p>
            <a:pPr algn="ctr">
              <a:spcAft>
                <a:spcPts val="600"/>
              </a:spcAft>
            </a:pPr>
            <a:r>
              <a:rPr lang="es-CO" sz="1400" b="1" dirty="0">
                <a:solidFill>
                  <a:schemeClr val="accent4">
                    <a:lumMod val="75000"/>
                  </a:schemeClr>
                </a:solidFill>
              </a:rPr>
              <a:t>Analista Financiero</a:t>
            </a:r>
          </a:p>
          <a:p>
            <a:pPr algn="just"/>
            <a:r>
              <a:rPr lang="es-CO" sz="1400" dirty="0" smtClean="0"/>
              <a:t>Técnico, Tecnólogo </a:t>
            </a:r>
            <a:r>
              <a:rPr lang="es-CO" sz="1400" dirty="0"/>
              <a:t>en Contabilidad y Finanzas del SENA</a:t>
            </a:r>
            <a:r>
              <a:rPr lang="es-CO" sz="1400" dirty="0" smtClean="0"/>
              <a:t>, diplomado en análisis técnico y fundamental, Diplomado en Régimen cambiario, Cursando carrera profesional </a:t>
            </a:r>
            <a:r>
              <a:rPr lang="es-CO" sz="1400" dirty="0"/>
              <a:t>Contaduría Pública de la Universidad San Buenaventura, Diplomado en Normas Internacionales de Información Financiera NIIF en la Universidad Autónoma Latinoamericana. </a:t>
            </a:r>
          </a:p>
        </p:txBody>
      </p:sp>
    </p:spTree>
    <p:extLst>
      <p:ext uri="{BB962C8B-B14F-4D97-AF65-F5344CB8AC3E}">
        <p14:creationId xmlns:p14="http://schemas.microsoft.com/office/powerpoint/2010/main" val="7457739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4167</TotalTime>
  <Words>2818</Words>
  <Application>Microsoft Office PowerPoint</Application>
  <PresentationFormat>Personalizado</PresentationFormat>
  <Paragraphs>336</Paragraphs>
  <Slides>24</Slides>
  <Notes>0</Notes>
  <HiddenSlides>0</HiddenSlides>
  <MMClips>0</MMClips>
  <ScaleCrop>false</ScaleCrop>
  <HeadingPairs>
    <vt:vector size="4" baseType="variant">
      <vt:variant>
        <vt:lpstr>Tema</vt:lpstr>
      </vt:variant>
      <vt:variant>
        <vt:i4>1</vt:i4>
      </vt:variant>
      <vt:variant>
        <vt:lpstr>Títulos de diapositiva</vt:lpstr>
      </vt:variant>
      <vt:variant>
        <vt:i4>24</vt:i4>
      </vt:variant>
    </vt:vector>
  </HeadingPairs>
  <TitlesOfParts>
    <vt:vector size="25"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Webmaster</dc:creator>
  <cp:lastModifiedBy>GestiondeCalidad</cp:lastModifiedBy>
  <cp:revision>255</cp:revision>
  <dcterms:created xsi:type="dcterms:W3CDTF">2014-12-15T05:23:46Z</dcterms:created>
  <dcterms:modified xsi:type="dcterms:W3CDTF">2016-02-17T18:26:20Z</dcterms:modified>
</cp:coreProperties>
</file>